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09" r:id="rId1"/>
  </p:sldMasterIdLst>
  <p:notesMasterIdLst>
    <p:notesMasterId r:id="rId35"/>
  </p:notesMasterIdLst>
  <p:handoutMasterIdLst>
    <p:handoutMasterId r:id="rId36"/>
  </p:handoutMasterIdLst>
  <p:sldIdLst>
    <p:sldId id="272" r:id="rId2"/>
    <p:sldId id="285" r:id="rId3"/>
    <p:sldId id="275" r:id="rId4"/>
    <p:sldId id="344" r:id="rId5"/>
    <p:sldId id="448" r:id="rId6"/>
    <p:sldId id="484" r:id="rId7"/>
    <p:sldId id="278" r:id="rId8"/>
    <p:sldId id="372" r:id="rId9"/>
    <p:sldId id="472" r:id="rId10"/>
    <p:sldId id="485" r:id="rId11"/>
    <p:sldId id="490" r:id="rId12"/>
    <p:sldId id="492" r:id="rId13"/>
    <p:sldId id="469" r:id="rId14"/>
    <p:sldId id="473" r:id="rId15"/>
    <p:sldId id="468" r:id="rId16"/>
    <p:sldId id="470" r:id="rId17"/>
    <p:sldId id="474" r:id="rId18"/>
    <p:sldId id="475" r:id="rId19"/>
    <p:sldId id="453" r:id="rId20"/>
    <p:sldId id="464" r:id="rId21"/>
    <p:sldId id="478" r:id="rId22"/>
    <p:sldId id="479" r:id="rId23"/>
    <p:sldId id="454" r:id="rId24"/>
    <p:sldId id="477" r:id="rId25"/>
    <p:sldId id="427" r:id="rId26"/>
    <p:sldId id="455" r:id="rId27"/>
    <p:sldId id="457" r:id="rId28"/>
    <p:sldId id="480" r:id="rId29"/>
    <p:sldId id="481" r:id="rId30"/>
    <p:sldId id="488" r:id="rId31"/>
    <p:sldId id="452" r:id="rId32"/>
    <p:sldId id="491" r:id="rId33"/>
    <p:sldId id="421" r:id="rId34"/>
  </p:sldIdLst>
  <p:sldSz cx="9144000" cy="6858000" type="screen4x3"/>
  <p:notesSz cx="6888163" cy="10020300"/>
  <p:defaultTextStyle>
    <a:defPPr>
      <a:defRPr lang="fr-FR"/>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304">
          <p15:clr>
            <a:srgbClr val="A4A3A4"/>
          </p15:clr>
        </p15:guide>
        <p15:guide id="2" pos="2880">
          <p15:clr>
            <a:srgbClr val="A4A3A4"/>
          </p15:clr>
        </p15:guide>
      </p15:sldGuideLst>
    </p:ext>
    <p:ext uri="{2D200454-40CA-4A62-9FC3-DE9A4176ACB9}">
      <p15:notesGuideLst xmlns:p15="http://schemas.microsoft.com/office/powerpoint/2012/main">
        <p15:guide id="1" orient="horz" pos="3156" userDrawn="1">
          <p15:clr>
            <a:srgbClr val="A4A3A4"/>
          </p15:clr>
        </p15:guide>
        <p15:guide id="2" pos="217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el Baupin" initials="MB" lastIdx="1" clrIdx="0">
    <p:extLst>
      <p:ext uri="{19B8F6BF-5375-455C-9EA6-DF929625EA0E}">
        <p15:presenceInfo xmlns:p15="http://schemas.microsoft.com/office/powerpoint/2012/main" userId="333dda18afabfdc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990033"/>
    <a:srgbClr val="3333FF"/>
    <a:srgbClr val="0000FF"/>
    <a:srgbClr val="FF6600"/>
    <a:srgbClr val="DEEEE7"/>
    <a:srgbClr val="00CCFF"/>
    <a:srgbClr val="66CC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220" autoAdjust="0"/>
    <p:restoredTop sz="94703" autoAdjust="0"/>
  </p:normalViewPr>
  <p:slideViewPr>
    <p:cSldViewPr>
      <p:cViewPr varScale="1">
        <p:scale>
          <a:sx n="79" d="100"/>
          <a:sy n="79" d="100"/>
        </p:scale>
        <p:origin x="77" y="82"/>
      </p:cViewPr>
      <p:guideLst>
        <p:guide orient="horz" pos="2304"/>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5" d="100"/>
          <a:sy n="35" d="100"/>
        </p:scale>
        <p:origin x="-1512" y="-78"/>
      </p:cViewPr>
      <p:guideLst>
        <p:guide orient="horz" pos="3156"/>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32F4A411-A76F-4726-B7DF-5EF7AF8C32CD}"/>
              </a:ext>
            </a:extLst>
          </p:cNvPr>
          <p:cNvSpPr>
            <a:spLocks noGrp="1" noChangeArrowheads="1"/>
          </p:cNvSpPr>
          <p:nvPr>
            <p:ph type="hdr" sz="quarter"/>
          </p:nvPr>
        </p:nvSpPr>
        <p:spPr bwMode="auto">
          <a:xfrm>
            <a:off x="0" y="0"/>
            <a:ext cx="2984871" cy="501015"/>
          </a:xfrm>
          <a:prstGeom prst="rect">
            <a:avLst/>
          </a:prstGeom>
          <a:noFill/>
          <a:ln>
            <a:noFill/>
          </a:ln>
          <a:effectLst/>
        </p:spPr>
        <p:txBody>
          <a:bodyPr vert="horz" wrap="square" lIns="96616" tIns="48308" rIns="96616" bIns="48308" numCol="1" anchor="t" anchorCtr="0" compatLnSpc="1">
            <a:prstTxWarp prst="textNoShape">
              <a:avLst/>
            </a:prstTxWarp>
          </a:bodyPr>
          <a:lstStyle>
            <a:lvl1pPr algn="l">
              <a:defRPr sz="1300"/>
            </a:lvl1pPr>
          </a:lstStyle>
          <a:p>
            <a:pPr>
              <a:defRPr/>
            </a:pPr>
            <a:r>
              <a:rPr lang="fr-FR"/>
              <a:t>UIA NORMANDIE</a:t>
            </a:r>
          </a:p>
        </p:txBody>
      </p:sp>
      <p:sp>
        <p:nvSpPr>
          <p:cNvPr id="31747" name="Rectangle 3">
            <a:extLst>
              <a:ext uri="{FF2B5EF4-FFF2-40B4-BE49-F238E27FC236}">
                <a16:creationId xmlns:a16="http://schemas.microsoft.com/office/drawing/2014/main" id="{74A0EBCB-B90E-4F22-90AC-8354A8231C44}"/>
              </a:ext>
            </a:extLst>
          </p:cNvPr>
          <p:cNvSpPr>
            <a:spLocks noGrp="1" noChangeArrowheads="1"/>
          </p:cNvSpPr>
          <p:nvPr>
            <p:ph type="dt" sz="quarter" idx="1"/>
          </p:nvPr>
        </p:nvSpPr>
        <p:spPr bwMode="auto">
          <a:xfrm>
            <a:off x="3901698" y="0"/>
            <a:ext cx="2984871" cy="501015"/>
          </a:xfrm>
          <a:prstGeom prst="rect">
            <a:avLst/>
          </a:prstGeom>
          <a:noFill/>
          <a:ln>
            <a:noFill/>
          </a:ln>
          <a:effectLst/>
        </p:spPr>
        <p:txBody>
          <a:bodyPr vert="horz" wrap="square" lIns="96616" tIns="48308" rIns="96616" bIns="48308" numCol="1" anchor="t" anchorCtr="0" compatLnSpc="1">
            <a:prstTxWarp prst="textNoShape">
              <a:avLst/>
            </a:prstTxWarp>
          </a:bodyPr>
          <a:lstStyle>
            <a:lvl1pPr algn="r">
              <a:defRPr sz="1300"/>
            </a:lvl1pPr>
          </a:lstStyle>
          <a:p>
            <a:pPr>
              <a:defRPr/>
            </a:pPr>
            <a:fld id="{6BC3FDD0-219C-4A09-9DFB-19AD1DE1EA72}" type="datetime1">
              <a:rPr lang="fr-FR"/>
              <a:pPr>
                <a:defRPr/>
              </a:pPr>
              <a:t>01/04/2023</a:t>
            </a:fld>
            <a:endParaRPr lang="fr-FR"/>
          </a:p>
        </p:txBody>
      </p:sp>
      <p:sp>
        <p:nvSpPr>
          <p:cNvPr id="31748" name="Rectangle 4">
            <a:extLst>
              <a:ext uri="{FF2B5EF4-FFF2-40B4-BE49-F238E27FC236}">
                <a16:creationId xmlns:a16="http://schemas.microsoft.com/office/drawing/2014/main" id="{C3C323D3-391E-4C84-B7CA-3F9F0524AF2A}"/>
              </a:ext>
            </a:extLst>
          </p:cNvPr>
          <p:cNvSpPr>
            <a:spLocks noGrp="1" noChangeArrowheads="1"/>
          </p:cNvSpPr>
          <p:nvPr>
            <p:ph type="ftr" sz="quarter" idx="2"/>
          </p:nvPr>
        </p:nvSpPr>
        <p:spPr bwMode="auto">
          <a:xfrm>
            <a:off x="0" y="9517546"/>
            <a:ext cx="2984871" cy="501015"/>
          </a:xfrm>
          <a:prstGeom prst="rect">
            <a:avLst/>
          </a:prstGeom>
          <a:noFill/>
          <a:ln>
            <a:noFill/>
          </a:ln>
          <a:effectLst/>
        </p:spPr>
        <p:txBody>
          <a:bodyPr vert="horz" wrap="square" lIns="96616" tIns="48308" rIns="96616" bIns="48308" numCol="1" anchor="b" anchorCtr="0" compatLnSpc="1">
            <a:prstTxWarp prst="textNoShape">
              <a:avLst/>
            </a:prstTxWarp>
          </a:bodyPr>
          <a:lstStyle>
            <a:lvl1pPr algn="l">
              <a:defRPr sz="1300"/>
            </a:lvl1pPr>
          </a:lstStyle>
          <a:p>
            <a:pPr>
              <a:defRPr/>
            </a:pPr>
            <a:r>
              <a:rPr lang="fr-FR"/>
              <a:t>Michel Baupin – Histoire de la pensée économique et de son utilisation dans la réalité – UIA – 2020 / 2021</a:t>
            </a:r>
          </a:p>
        </p:txBody>
      </p:sp>
      <p:sp>
        <p:nvSpPr>
          <p:cNvPr id="31749" name="Rectangle 5">
            <a:extLst>
              <a:ext uri="{FF2B5EF4-FFF2-40B4-BE49-F238E27FC236}">
                <a16:creationId xmlns:a16="http://schemas.microsoft.com/office/drawing/2014/main" id="{884E73A9-09E6-4DFD-9260-21C07BD6B480}"/>
              </a:ext>
            </a:extLst>
          </p:cNvPr>
          <p:cNvSpPr>
            <a:spLocks noGrp="1" noChangeArrowheads="1"/>
          </p:cNvSpPr>
          <p:nvPr>
            <p:ph type="sldNum" sz="quarter" idx="3"/>
          </p:nvPr>
        </p:nvSpPr>
        <p:spPr bwMode="auto">
          <a:xfrm>
            <a:off x="3901698" y="9517546"/>
            <a:ext cx="2984871" cy="501015"/>
          </a:xfrm>
          <a:prstGeom prst="rect">
            <a:avLst/>
          </a:prstGeom>
          <a:noFill/>
          <a:ln>
            <a:noFill/>
          </a:ln>
          <a:effectLst/>
        </p:spPr>
        <p:txBody>
          <a:bodyPr vert="horz" wrap="square" lIns="96616" tIns="48308" rIns="96616" bIns="48308" numCol="1" anchor="b" anchorCtr="0" compatLnSpc="1">
            <a:prstTxWarp prst="textNoShape">
              <a:avLst/>
            </a:prstTxWarp>
          </a:bodyPr>
          <a:lstStyle>
            <a:lvl1pPr algn="r">
              <a:defRPr sz="1300" smtClean="0"/>
            </a:lvl1pPr>
          </a:lstStyle>
          <a:p>
            <a:pPr>
              <a:defRPr/>
            </a:pPr>
            <a:fld id="{565A8E6A-6DFA-49FA-BBC6-1651171D4E8D}" type="slidenum">
              <a:rPr lang="fr-FR" altLang="fr-FR"/>
              <a:pPr>
                <a:defRPr/>
              </a:pPr>
              <a:t>‹N°›</a:t>
            </a:fld>
            <a:endParaRPr lang="fr-FR" altLang="fr-F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1FBD5D27-AC61-4D64-AE68-C2F6C82F31C8}"/>
              </a:ext>
            </a:extLst>
          </p:cNvPr>
          <p:cNvSpPr>
            <a:spLocks noGrp="1" noChangeArrowheads="1"/>
          </p:cNvSpPr>
          <p:nvPr>
            <p:ph type="hdr" sz="quarter"/>
          </p:nvPr>
        </p:nvSpPr>
        <p:spPr bwMode="auto">
          <a:xfrm>
            <a:off x="0" y="0"/>
            <a:ext cx="2984871" cy="501015"/>
          </a:xfrm>
          <a:prstGeom prst="rect">
            <a:avLst/>
          </a:prstGeom>
          <a:noFill/>
          <a:ln>
            <a:noFill/>
          </a:ln>
          <a:effectLst/>
        </p:spPr>
        <p:txBody>
          <a:bodyPr vert="horz" wrap="square" lIns="96616" tIns="48308" rIns="96616" bIns="48308" numCol="1" anchor="t" anchorCtr="0" compatLnSpc="1">
            <a:prstTxWarp prst="textNoShape">
              <a:avLst/>
            </a:prstTxWarp>
          </a:bodyPr>
          <a:lstStyle>
            <a:lvl1pPr algn="l">
              <a:defRPr sz="1300"/>
            </a:lvl1pPr>
          </a:lstStyle>
          <a:p>
            <a:pPr>
              <a:defRPr/>
            </a:pPr>
            <a:r>
              <a:rPr lang="fr-FR"/>
              <a:t>UIA NORMANDIE</a:t>
            </a:r>
          </a:p>
        </p:txBody>
      </p:sp>
      <p:sp>
        <p:nvSpPr>
          <p:cNvPr id="10243" name="Rectangle 3">
            <a:extLst>
              <a:ext uri="{FF2B5EF4-FFF2-40B4-BE49-F238E27FC236}">
                <a16:creationId xmlns:a16="http://schemas.microsoft.com/office/drawing/2014/main" id="{F609FDA9-DB77-49C2-8FD9-73C1A1A43220}"/>
              </a:ext>
            </a:extLst>
          </p:cNvPr>
          <p:cNvSpPr>
            <a:spLocks noGrp="1" noChangeArrowheads="1"/>
          </p:cNvSpPr>
          <p:nvPr>
            <p:ph type="dt" idx="1"/>
          </p:nvPr>
        </p:nvSpPr>
        <p:spPr bwMode="auto">
          <a:xfrm>
            <a:off x="3903292" y="0"/>
            <a:ext cx="2984871" cy="501015"/>
          </a:xfrm>
          <a:prstGeom prst="rect">
            <a:avLst/>
          </a:prstGeom>
          <a:noFill/>
          <a:ln>
            <a:noFill/>
          </a:ln>
          <a:effectLst/>
        </p:spPr>
        <p:txBody>
          <a:bodyPr vert="horz" wrap="square" lIns="96616" tIns="48308" rIns="96616" bIns="48308" numCol="1" anchor="t" anchorCtr="0" compatLnSpc="1">
            <a:prstTxWarp prst="textNoShape">
              <a:avLst/>
            </a:prstTxWarp>
          </a:bodyPr>
          <a:lstStyle>
            <a:lvl1pPr algn="r">
              <a:defRPr sz="1300"/>
            </a:lvl1pPr>
          </a:lstStyle>
          <a:p>
            <a:pPr>
              <a:defRPr/>
            </a:pPr>
            <a:fld id="{1F3F53D2-83C4-410D-A0D3-ECFC1A8330B2}" type="datetime1">
              <a:rPr lang="fr-FR"/>
              <a:pPr>
                <a:defRPr/>
              </a:pPr>
              <a:t>01/04/2023</a:t>
            </a:fld>
            <a:endParaRPr lang="fr-FR"/>
          </a:p>
        </p:txBody>
      </p:sp>
      <p:sp>
        <p:nvSpPr>
          <p:cNvPr id="5124" name="Rectangle 4">
            <a:extLst>
              <a:ext uri="{FF2B5EF4-FFF2-40B4-BE49-F238E27FC236}">
                <a16:creationId xmlns:a16="http://schemas.microsoft.com/office/drawing/2014/main" id="{4E8809F0-9F66-4FD1-BAA3-EC8B3043F601}"/>
              </a:ext>
            </a:extLst>
          </p:cNvPr>
          <p:cNvSpPr>
            <a:spLocks noGrp="1" noRot="1" noChangeAspect="1" noChangeArrowheads="1" noTextEdit="1"/>
          </p:cNvSpPr>
          <p:nvPr>
            <p:ph type="sldImg" idx="2"/>
          </p:nvPr>
        </p:nvSpPr>
        <p:spPr bwMode="auto">
          <a:xfrm>
            <a:off x="939800" y="750888"/>
            <a:ext cx="5008563" cy="37576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a:extLst>
              <a:ext uri="{FF2B5EF4-FFF2-40B4-BE49-F238E27FC236}">
                <a16:creationId xmlns:a16="http://schemas.microsoft.com/office/drawing/2014/main" id="{4021D983-C7FE-4134-B513-1902822715C3}"/>
              </a:ext>
            </a:extLst>
          </p:cNvPr>
          <p:cNvSpPr>
            <a:spLocks noGrp="1" noChangeArrowheads="1"/>
          </p:cNvSpPr>
          <p:nvPr>
            <p:ph type="body" sz="quarter" idx="3"/>
          </p:nvPr>
        </p:nvSpPr>
        <p:spPr bwMode="auto">
          <a:xfrm>
            <a:off x="918422" y="4759643"/>
            <a:ext cx="5051320" cy="4509135"/>
          </a:xfrm>
          <a:prstGeom prst="rect">
            <a:avLst/>
          </a:prstGeom>
          <a:noFill/>
          <a:ln>
            <a:noFill/>
          </a:ln>
          <a:effectLst/>
        </p:spPr>
        <p:txBody>
          <a:bodyPr vert="horz" wrap="square" lIns="96616" tIns="48308" rIns="96616" bIns="48308"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10246" name="Rectangle 6">
            <a:extLst>
              <a:ext uri="{FF2B5EF4-FFF2-40B4-BE49-F238E27FC236}">
                <a16:creationId xmlns:a16="http://schemas.microsoft.com/office/drawing/2014/main" id="{6AA12C0A-6CFA-4B96-AD38-13B4B839D012}"/>
              </a:ext>
            </a:extLst>
          </p:cNvPr>
          <p:cNvSpPr>
            <a:spLocks noGrp="1" noChangeArrowheads="1"/>
          </p:cNvSpPr>
          <p:nvPr>
            <p:ph type="ftr" sz="quarter" idx="4"/>
          </p:nvPr>
        </p:nvSpPr>
        <p:spPr bwMode="auto">
          <a:xfrm>
            <a:off x="0" y="9519285"/>
            <a:ext cx="2984871" cy="501015"/>
          </a:xfrm>
          <a:prstGeom prst="rect">
            <a:avLst/>
          </a:prstGeom>
          <a:noFill/>
          <a:ln>
            <a:noFill/>
          </a:ln>
          <a:effectLst/>
        </p:spPr>
        <p:txBody>
          <a:bodyPr vert="horz" wrap="square" lIns="96616" tIns="48308" rIns="96616" bIns="48308" numCol="1" anchor="b" anchorCtr="0" compatLnSpc="1">
            <a:prstTxWarp prst="textNoShape">
              <a:avLst/>
            </a:prstTxWarp>
          </a:bodyPr>
          <a:lstStyle>
            <a:lvl1pPr algn="l">
              <a:defRPr sz="1300"/>
            </a:lvl1pPr>
          </a:lstStyle>
          <a:p>
            <a:pPr>
              <a:defRPr/>
            </a:pPr>
            <a:r>
              <a:rPr lang="fr-FR"/>
              <a:t>Michel Baupin – Histoire de la pensée économique et de son utilisation dans la réalité – UIA – 2020 / 2021</a:t>
            </a:r>
          </a:p>
        </p:txBody>
      </p:sp>
      <p:sp>
        <p:nvSpPr>
          <p:cNvPr id="10247" name="Rectangle 7">
            <a:extLst>
              <a:ext uri="{FF2B5EF4-FFF2-40B4-BE49-F238E27FC236}">
                <a16:creationId xmlns:a16="http://schemas.microsoft.com/office/drawing/2014/main" id="{7195CBBF-C968-4B29-A927-C7567208C54C}"/>
              </a:ext>
            </a:extLst>
          </p:cNvPr>
          <p:cNvSpPr>
            <a:spLocks noGrp="1" noChangeArrowheads="1"/>
          </p:cNvSpPr>
          <p:nvPr>
            <p:ph type="sldNum" sz="quarter" idx="5"/>
          </p:nvPr>
        </p:nvSpPr>
        <p:spPr bwMode="auto">
          <a:xfrm>
            <a:off x="3903292" y="9519285"/>
            <a:ext cx="2984871" cy="501015"/>
          </a:xfrm>
          <a:prstGeom prst="rect">
            <a:avLst/>
          </a:prstGeom>
          <a:noFill/>
          <a:ln>
            <a:noFill/>
          </a:ln>
          <a:effectLst/>
        </p:spPr>
        <p:txBody>
          <a:bodyPr vert="horz" wrap="square" lIns="96616" tIns="48308" rIns="96616" bIns="48308" numCol="1" anchor="b" anchorCtr="0" compatLnSpc="1">
            <a:prstTxWarp prst="textNoShape">
              <a:avLst/>
            </a:prstTxWarp>
          </a:bodyPr>
          <a:lstStyle>
            <a:lvl1pPr algn="r">
              <a:defRPr sz="1300" smtClean="0"/>
            </a:lvl1pPr>
          </a:lstStyle>
          <a:p>
            <a:pPr>
              <a:defRPr/>
            </a:pPr>
            <a:fld id="{894B64AB-B4A5-43FF-BD43-5FAFFBBC3FB2}"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E1391891-4376-4667-BF7E-FD67C866B4EC}"/>
              </a:ext>
            </a:extLst>
          </p:cNvPr>
          <p:cNvSpPr>
            <a:spLocks noGrp="1" noRot="1" noChangeAspect="1" noChangeArrowheads="1" noTextEdit="1"/>
          </p:cNvSpPr>
          <p:nvPr>
            <p:ph type="sldImg"/>
          </p:nvPr>
        </p:nvSpPr>
        <p:spPr>
          <a:ln/>
        </p:spPr>
      </p:sp>
      <p:sp>
        <p:nvSpPr>
          <p:cNvPr id="8195" name="Rectangle 3">
            <a:extLst>
              <a:ext uri="{FF2B5EF4-FFF2-40B4-BE49-F238E27FC236}">
                <a16:creationId xmlns:a16="http://schemas.microsoft.com/office/drawing/2014/main" id="{14E1ABB4-D6BA-40B3-9A7D-34A305B9B55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dirty="0"/>
          </a:p>
        </p:txBody>
      </p:sp>
      <p:sp>
        <p:nvSpPr>
          <p:cNvPr id="2" name="Espace réservé du pied de page 1">
            <a:extLst>
              <a:ext uri="{FF2B5EF4-FFF2-40B4-BE49-F238E27FC236}">
                <a16:creationId xmlns:a16="http://schemas.microsoft.com/office/drawing/2014/main" id="{A90451F8-5C7E-4586-AC2F-AB2B3EB1F9C7}"/>
              </a:ext>
            </a:extLst>
          </p:cNvPr>
          <p:cNvSpPr>
            <a:spLocks noGrp="1"/>
          </p:cNvSpPr>
          <p:nvPr>
            <p:ph type="ftr" sz="quarter" idx="4"/>
          </p:nvPr>
        </p:nvSpPr>
        <p:spPr/>
        <p:txBody>
          <a:bodyPr/>
          <a:lstStyle/>
          <a:p>
            <a:pPr>
              <a:defRPr/>
            </a:pPr>
            <a:r>
              <a:rPr lang="fr-FR"/>
              <a:t>Michel Baupin – Histoire de la pensée économique et de son utilisation dans la réalité – UIA – 2020 / 2021</a:t>
            </a:r>
          </a:p>
        </p:txBody>
      </p:sp>
      <p:sp>
        <p:nvSpPr>
          <p:cNvPr id="3" name="Espace réservé de l'en-tête 2">
            <a:extLst>
              <a:ext uri="{FF2B5EF4-FFF2-40B4-BE49-F238E27FC236}">
                <a16:creationId xmlns:a16="http://schemas.microsoft.com/office/drawing/2014/main" id="{60E69656-8C40-4F3C-A642-D6D062FB7B35}"/>
              </a:ext>
            </a:extLst>
          </p:cNvPr>
          <p:cNvSpPr>
            <a:spLocks noGrp="1"/>
          </p:cNvSpPr>
          <p:nvPr>
            <p:ph type="hdr" sz="quarter"/>
          </p:nvPr>
        </p:nvSpPr>
        <p:spPr/>
        <p:txBody>
          <a:bodyPr/>
          <a:lstStyle/>
          <a:p>
            <a:pPr>
              <a:defRPr/>
            </a:pPr>
            <a:r>
              <a:rPr lang="fr-FR"/>
              <a:t>UIA NORMANDIE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8F625E3-19F4-4D26-A4B4-862C74D165D5}"/>
              </a:ext>
            </a:extLst>
          </p:cNvPr>
          <p:cNvSpPr>
            <a:spLocks noGrp="1" noRot="1" noChangeAspect="1" noChangeArrowheads="1" noTextEdit="1"/>
          </p:cNvSpPr>
          <p:nvPr>
            <p:ph type="sldImg"/>
          </p:nvPr>
        </p:nvSpPr>
        <p:spPr>
          <a:ln/>
        </p:spPr>
      </p:sp>
      <p:sp>
        <p:nvSpPr>
          <p:cNvPr id="20483" name="Rectangle 3">
            <a:extLst>
              <a:ext uri="{FF2B5EF4-FFF2-40B4-BE49-F238E27FC236}">
                <a16:creationId xmlns:a16="http://schemas.microsoft.com/office/drawing/2014/main" id="{E748C57C-4473-4F5B-9871-F0C2D53952A3}"/>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a:p>
        </p:txBody>
      </p:sp>
      <p:sp>
        <p:nvSpPr>
          <p:cNvPr id="2" name="Espace réservé du pied de page 1">
            <a:extLst>
              <a:ext uri="{FF2B5EF4-FFF2-40B4-BE49-F238E27FC236}">
                <a16:creationId xmlns:a16="http://schemas.microsoft.com/office/drawing/2014/main" id="{3EC59609-AABA-4C98-AB0C-F97105C9A311}"/>
              </a:ext>
            </a:extLst>
          </p:cNvPr>
          <p:cNvSpPr>
            <a:spLocks noGrp="1"/>
          </p:cNvSpPr>
          <p:nvPr>
            <p:ph type="ftr" sz="quarter" idx="4"/>
          </p:nvPr>
        </p:nvSpPr>
        <p:spPr/>
        <p:txBody>
          <a:bodyPr/>
          <a:lstStyle/>
          <a:p>
            <a:pPr>
              <a:defRPr/>
            </a:pPr>
            <a:r>
              <a:rPr lang="fr-FR"/>
              <a:t>Michel Baupin – Histoire de la pensée économique et de son utilisation dans la réalité – UIA – 2020 / 2021</a:t>
            </a:r>
          </a:p>
        </p:txBody>
      </p:sp>
      <p:sp>
        <p:nvSpPr>
          <p:cNvPr id="3" name="Espace réservé de l'en-tête 2">
            <a:extLst>
              <a:ext uri="{FF2B5EF4-FFF2-40B4-BE49-F238E27FC236}">
                <a16:creationId xmlns:a16="http://schemas.microsoft.com/office/drawing/2014/main" id="{31EBEE64-06F6-4BF7-9BAA-204EA421D976}"/>
              </a:ext>
            </a:extLst>
          </p:cNvPr>
          <p:cNvSpPr>
            <a:spLocks noGrp="1"/>
          </p:cNvSpPr>
          <p:nvPr>
            <p:ph type="hdr" sz="quarter"/>
          </p:nvPr>
        </p:nvSpPr>
        <p:spPr/>
        <p:txBody>
          <a:bodyPr/>
          <a:lstStyle/>
          <a:p>
            <a:pPr>
              <a:defRPr/>
            </a:pPr>
            <a:r>
              <a:rPr lang="fr-FR"/>
              <a:t>UIA NORMANDIE</a:t>
            </a:r>
          </a:p>
        </p:txBody>
      </p:sp>
    </p:spTree>
    <p:extLst>
      <p:ext uri="{BB962C8B-B14F-4D97-AF65-F5344CB8AC3E}">
        <p14:creationId xmlns:p14="http://schemas.microsoft.com/office/powerpoint/2010/main" val="12730307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F56DF16D-B7D7-499A-9F07-908A75014395}"/>
              </a:ext>
            </a:extLst>
          </p:cNvPr>
          <p:cNvSpPr>
            <a:spLocks noGrp="1" noRot="1" noChangeAspect="1" noChangeArrowheads="1" noTextEdit="1"/>
          </p:cNvSpPr>
          <p:nvPr>
            <p:ph type="sldImg"/>
          </p:nvPr>
        </p:nvSpPr>
        <p:spPr>
          <a:ln/>
        </p:spPr>
      </p:sp>
      <p:sp>
        <p:nvSpPr>
          <p:cNvPr id="22531" name="Rectangle 3">
            <a:extLst>
              <a:ext uri="{FF2B5EF4-FFF2-40B4-BE49-F238E27FC236}">
                <a16:creationId xmlns:a16="http://schemas.microsoft.com/office/drawing/2014/main" id="{597803CB-08C6-4F83-BC76-A105FF5147D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a:p>
        </p:txBody>
      </p:sp>
      <p:sp>
        <p:nvSpPr>
          <p:cNvPr id="2" name="Espace réservé du pied de page 1">
            <a:extLst>
              <a:ext uri="{FF2B5EF4-FFF2-40B4-BE49-F238E27FC236}">
                <a16:creationId xmlns:a16="http://schemas.microsoft.com/office/drawing/2014/main" id="{CCD527A9-E8D8-4CA1-B1BD-6B8D6DFEEEA4}"/>
              </a:ext>
            </a:extLst>
          </p:cNvPr>
          <p:cNvSpPr>
            <a:spLocks noGrp="1"/>
          </p:cNvSpPr>
          <p:nvPr>
            <p:ph type="ftr" sz="quarter" idx="4"/>
          </p:nvPr>
        </p:nvSpPr>
        <p:spPr/>
        <p:txBody>
          <a:bodyPr/>
          <a:lstStyle/>
          <a:p>
            <a:pPr>
              <a:defRPr/>
            </a:pPr>
            <a:r>
              <a:rPr lang="fr-FR"/>
              <a:t>Michel Baupin – Histoire de la pensée économique et de son utilisation dans la réalité – UIA – 2020 / 2021</a:t>
            </a:r>
          </a:p>
        </p:txBody>
      </p:sp>
      <p:sp>
        <p:nvSpPr>
          <p:cNvPr id="3" name="Espace réservé de l'en-tête 2">
            <a:extLst>
              <a:ext uri="{FF2B5EF4-FFF2-40B4-BE49-F238E27FC236}">
                <a16:creationId xmlns:a16="http://schemas.microsoft.com/office/drawing/2014/main" id="{22A171A1-BF29-4942-BD0F-6BA33B23DF2C}"/>
              </a:ext>
            </a:extLst>
          </p:cNvPr>
          <p:cNvSpPr>
            <a:spLocks noGrp="1"/>
          </p:cNvSpPr>
          <p:nvPr>
            <p:ph type="hdr" sz="quarter"/>
          </p:nvPr>
        </p:nvSpPr>
        <p:spPr/>
        <p:txBody>
          <a:bodyPr/>
          <a:lstStyle/>
          <a:p>
            <a:pPr>
              <a:defRPr/>
            </a:pPr>
            <a:r>
              <a:rPr lang="fr-FR"/>
              <a:t>UIA NORMANDIE</a:t>
            </a:r>
          </a:p>
        </p:txBody>
      </p:sp>
    </p:spTree>
    <p:extLst>
      <p:ext uri="{BB962C8B-B14F-4D97-AF65-F5344CB8AC3E}">
        <p14:creationId xmlns:p14="http://schemas.microsoft.com/office/powerpoint/2010/main" val="3170678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009CCD66-FF82-491F-ADC7-1F38D28B7E51}"/>
              </a:ext>
            </a:extLst>
          </p:cNvPr>
          <p:cNvSpPr>
            <a:spLocks noGrp="1" noRot="1" noChangeAspect="1" noChangeArrowheads="1" noTextEdit="1"/>
          </p:cNvSpPr>
          <p:nvPr>
            <p:ph type="sldImg"/>
          </p:nvPr>
        </p:nvSpPr>
        <p:spPr>
          <a:ln/>
        </p:spPr>
      </p:sp>
      <p:sp>
        <p:nvSpPr>
          <p:cNvPr id="10243" name="Rectangle 3">
            <a:extLst>
              <a:ext uri="{FF2B5EF4-FFF2-40B4-BE49-F238E27FC236}">
                <a16:creationId xmlns:a16="http://schemas.microsoft.com/office/drawing/2014/main" id="{571AA323-5C73-42E8-9CB7-4AF218E7129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dirty="0"/>
          </a:p>
        </p:txBody>
      </p:sp>
      <p:sp>
        <p:nvSpPr>
          <p:cNvPr id="2" name="Espace réservé du pied de page 1">
            <a:extLst>
              <a:ext uri="{FF2B5EF4-FFF2-40B4-BE49-F238E27FC236}">
                <a16:creationId xmlns:a16="http://schemas.microsoft.com/office/drawing/2014/main" id="{D994CF56-163F-4741-BC21-7CA9719DEA51}"/>
              </a:ext>
            </a:extLst>
          </p:cNvPr>
          <p:cNvSpPr>
            <a:spLocks noGrp="1"/>
          </p:cNvSpPr>
          <p:nvPr>
            <p:ph type="ftr" sz="quarter" idx="4"/>
          </p:nvPr>
        </p:nvSpPr>
        <p:spPr/>
        <p:txBody>
          <a:bodyPr/>
          <a:lstStyle/>
          <a:p>
            <a:pPr>
              <a:defRPr/>
            </a:pPr>
            <a:r>
              <a:rPr lang="fr-FR"/>
              <a:t>Michel Baupin – Histoire de la pensée économique et de son utilisation dans la réalité – UIA – 2020 / 2021</a:t>
            </a:r>
          </a:p>
        </p:txBody>
      </p:sp>
      <p:sp>
        <p:nvSpPr>
          <p:cNvPr id="3" name="Espace réservé de l'en-tête 2">
            <a:extLst>
              <a:ext uri="{FF2B5EF4-FFF2-40B4-BE49-F238E27FC236}">
                <a16:creationId xmlns:a16="http://schemas.microsoft.com/office/drawing/2014/main" id="{7DFB4ADB-ED6F-4E71-9346-2E1C9EC59D66}"/>
              </a:ext>
            </a:extLst>
          </p:cNvPr>
          <p:cNvSpPr>
            <a:spLocks noGrp="1"/>
          </p:cNvSpPr>
          <p:nvPr>
            <p:ph type="hdr" sz="quarter"/>
          </p:nvPr>
        </p:nvSpPr>
        <p:spPr/>
        <p:txBody>
          <a:bodyPr/>
          <a:lstStyle/>
          <a:p>
            <a:pPr>
              <a:defRPr/>
            </a:pPr>
            <a:r>
              <a:rPr lang="fr-FR"/>
              <a:t>UIA NORMANDIE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A00BB75-80BF-42D8-9345-D4027CCC4C9E}"/>
              </a:ext>
            </a:extLst>
          </p:cNvPr>
          <p:cNvSpPr>
            <a:spLocks noGrp="1" noRot="1" noChangeAspect="1" noChangeArrowheads="1" noTextEdit="1"/>
          </p:cNvSpPr>
          <p:nvPr>
            <p:ph type="sldImg"/>
          </p:nvPr>
        </p:nvSpPr>
        <p:spPr>
          <a:ln/>
        </p:spPr>
      </p:sp>
      <p:sp>
        <p:nvSpPr>
          <p:cNvPr id="12291" name="Rectangle 3">
            <a:extLst>
              <a:ext uri="{FF2B5EF4-FFF2-40B4-BE49-F238E27FC236}">
                <a16:creationId xmlns:a16="http://schemas.microsoft.com/office/drawing/2014/main" id="{F1BE816D-86A3-4214-9632-C70E9A85422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dirty="0"/>
          </a:p>
        </p:txBody>
      </p:sp>
      <p:sp>
        <p:nvSpPr>
          <p:cNvPr id="2" name="Espace réservé du pied de page 1">
            <a:extLst>
              <a:ext uri="{FF2B5EF4-FFF2-40B4-BE49-F238E27FC236}">
                <a16:creationId xmlns:a16="http://schemas.microsoft.com/office/drawing/2014/main" id="{633321B1-720C-47D4-B805-E3344314E658}"/>
              </a:ext>
            </a:extLst>
          </p:cNvPr>
          <p:cNvSpPr>
            <a:spLocks noGrp="1"/>
          </p:cNvSpPr>
          <p:nvPr>
            <p:ph type="ftr" sz="quarter" idx="4"/>
          </p:nvPr>
        </p:nvSpPr>
        <p:spPr/>
        <p:txBody>
          <a:bodyPr/>
          <a:lstStyle/>
          <a:p>
            <a:pPr>
              <a:defRPr/>
            </a:pPr>
            <a:r>
              <a:rPr lang="fr-FR"/>
              <a:t>Michel Baupin – Histoire de la pensée économique et de son utilisation dans la réalité – UIA – 2020 / 2021</a:t>
            </a:r>
          </a:p>
        </p:txBody>
      </p:sp>
      <p:sp>
        <p:nvSpPr>
          <p:cNvPr id="3" name="Espace réservé de l'en-tête 2">
            <a:extLst>
              <a:ext uri="{FF2B5EF4-FFF2-40B4-BE49-F238E27FC236}">
                <a16:creationId xmlns:a16="http://schemas.microsoft.com/office/drawing/2014/main" id="{294CDEA5-235C-4B76-BC40-4B6D3B9E64A4}"/>
              </a:ext>
            </a:extLst>
          </p:cNvPr>
          <p:cNvSpPr>
            <a:spLocks noGrp="1"/>
          </p:cNvSpPr>
          <p:nvPr>
            <p:ph type="hdr" sz="quarter"/>
          </p:nvPr>
        </p:nvSpPr>
        <p:spPr/>
        <p:txBody>
          <a:bodyPr/>
          <a:lstStyle/>
          <a:p>
            <a:pPr>
              <a:defRPr/>
            </a:pPr>
            <a:r>
              <a:rPr lang="fr-FR"/>
              <a:t>UIA NORMANDIE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BB175426-23DB-4100-8AD5-D7302F434880}"/>
              </a:ext>
            </a:extLst>
          </p:cNvPr>
          <p:cNvSpPr>
            <a:spLocks noGrp="1" noRot="1" noChangeAspect="1" noChangeArrowheads="1" noTextEdit="1"/>
          </p:cNvSpPr>
          <p:nvPr>
            <p:ph type="sldImg"/>
          </p:nvPr>
        </p:nvSpPr>
        <p:spPr>
          <a:ln/>
        </p:spPr>
      </p:sp>
      <p:sp>
        <p:nvSpPr>
          <p:cNvPr id="14339" name="Rectangle 3">
            <a:extLst>
              <a:ext uri="{FF2B5EF4-FFF2-40B4-BE49-F238E27FC236}">
                <a16:creationId xmlns:a16="http://schemas.microsoft.com/office/drawing/2014/main" id="{0536CFF5-C503-478A-AE7C-E0C396D17BE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dirty="0"/>
          </a:p>
        </p:txBody>
      </p:sp>
      <p:sp>
        <p:nvSpPr>
          <p:cNvPr id="2" name="Espace réservé du pied de page 1">
            <a:extLst>
              <a:ext uri="{FF2B5EF4-FFF2-40B4-BE49-F238E27FC236}">
                <a16:creationId xmlns:a16="http://schemas.microsoft.com/office/drawing/2014/main" id="{5B7EB45D-1E37-4916-86A4-638485F2E01B}"/>
              </a:ext>
            </a:extLst>
          </p:cNvPr>
          <p:cNvSpPr>
            <a:spLocks noGrp="1"/>
          </p:cNvSpPr>
          <p:nvPr>
            <p:ph type="ftr" sz="quarter" idx="4"/>
          </p:nvPr>
        </p:nvSpPr>
        <p:spPr/>
        <p:txBody>
          <a:bodyPr/>
          <a:lstStyle/>
          <a:p>
            <a:pPr>
              <a:defRPr/>
            </a:pPr>
            <a:r>
              <a:rPr lang="fr-FR"/>
              <a:t>Michel Baupin – Histoire de la pensée économique et de son utilisation dans la réalité – UIA – 2020 / 2021</a:t>
            </a:r>
          </a:p>
        </p:txBody>
      </p:sp>
      <p:sp>
        <p:nvSpPr>
          <p:cNvPr id="3" name="Espace réservé de l'en-tête 2">
            <a:extLst>
              <a:ext uri="{FF2B5EF4-FFF2-40B4-BE49-F238E27FC236}">
                <a16:creationId xmlns:a16="http://schemas.microsoft.com/office/drawing/2014/main" id="{9FACE52A-FA83-475D-85B8-C3B3E20DEEF2}"/>
              </a:ext>
            </a:extLst>
          </p:cNvPr>
          <p:cNvSpPr>
            <a:spLocks noGrp="1"/>
          </p:cNvSpPr>
          <p:nvPr>
            <p:ph type="hdr" sz="quarter"/>
          </p:nvPr>
        </p:nvSpPr>
        <p:spPr/>
        <p:txBody>
          <a:bodyPr/>
          <a:lstStyle/>
          <a:p>
            <a:pPr>
              <a:defRPr/>
            </a:pPr>
            <a:r>
              <a:rPr lang="fr-FR"/>
              <a:t>UIA NORMANDIE</a:t>
            </a:r>
          </a:p>
        </p:txBody>
      </p:sp>
    </p:spTree>
    <p:extLst>
      <p:ext uri="{BB962C8B-B14F-4D97-AF65-F5344CB8AC3E}">
        <p14:creationId xmlns:p14="http://schemas.microsoft.com/office/powerpoint/2010/main" val="4134467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6D717631-48D0-4B72-A965-3AA24EEE8A2C}"/>
              </a:ext>
            </a:extLst>
          </p:cNvPr>
          <p:cNvSpPr>
            <a:spLocks noGrp="1" noRot="1" noChangeAspect="1" noChangeArrowheads="1" noTextEdit="1"/>
          </p:cNvSpPr>
          <p:nvPr>
            <p:ph type="sldImg"/>
          </p:nvPr>
        </p:nvSpPr>
        <p:spPr>
          <a:ln/>
        </p:spPr>
      </p:sp>
      <p:sp>
        <p:nvSpPr>
          <p:cNvPr id="16387" name="Rectangle 3">
            <a:extLst>
              <a:ext uri="{FF2B5EF4-FFF2-40B4-BE49-F238E27FC236}">
                <a16:creationId xmlns:a16="http://schemas.microsoft.com/office/drawing/2014/main" id="{975A22D2-04CA-4664-92FB-8437FBBA6C61}"/>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dirty="0"/>
          </a:p>
        </p:txBody>
      </p:sp>
    </p:spTree>
    <p:extLst>
      <p:ext uri="{BB962C8B-B14F-4D97-AF65-F5344CB8AC3E}">
        <p14:creationId xmlns:p14="http://schemas.microsoft.com/office/powerpoint/2010/main" val="28129665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A00BB75-80BF-42D8-9345-D4027CCC4C9E}"/>
              </a:ext>
            </a:extLst>
          </p:cNvPr>
          <p:cNvSpPr>
            <a:spLocks noGrp="1" noRot="1" noChangeAspect="1" noChangeArrowheads="1" noTextEdit="1"/>
          </p:cNvSpPr>
          <p:nvPr>
            <p:ph type="sldImg"/>
          </p:nvPr>
        </p:nvSpPr>
        <p:spPr>
          <a:ln/>
        </p:spPr>
      </p:sp>
      <p:sp>
        <p:nvSpPr>
          <p:cNvPr id="12291" name="Rectangle 3">
            <a:extLst>
              <a:ext uri="{FF2B5EF4-FFF2-40B4-BE49-F238E27FC236}">
                <a16:creationId xmlns:a16="http://schemas.microsoft.com/office/drawing/2014/main" id="{F1BE816D-86A3-4214-9632-C70E9A85422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dirty="0"/>
          </a:p>
        </p:txBody>
      </p:sp>
    </p:spTree>
    <p:extLst>
      <p:ext uri="{BB962C8B-B14F-4D97-AF65-F5344CB8AC3E}">
        <p14:creationId xmlns:p14="http://schemas.microsoft.com/office/powerpoint/2010/main" val="18626055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BB175426-23DB-4100-8AD5-D7302F434880}"/>
              </a:ext>
            </a:extLst>
          </p:cNvPr>
          <p:cNvSpPr>
            <a:spLocks noGrp="1" noRot="1" noChangeAspect="1" noChangeArrowheads="1" noTextEdit="1"/>
          </p:cNvSpPr>
          <p:nvPr>
            <p:ph type="sldImg"/>
          </p:nvPr>
        </p:nvSpPr>
        <p:spPr>
          <a:ln/>
        </p:spPr>
      </p:sp>
      <p:sp>
        <p:nvSpPr>
          <p:cNvPr id="14339" name="Rectangle 3">
            <a:extLst>
              <a:ext uri="{FF2B5EF4-FFF2-40B4-BE49-F238E27FC236}">
                <a16:creationId xmlns:a16="http://schemas.microsoft.com/office/drawing/2014/main" id="{0536CFF5-C503-478A-AE7C-E0C396D17BE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dirty="0"/>
          </a:p>
        </p:txBody>
      </p:sp>
      <p:sp>
        <p:nvSpPr>
          <p:cNvPr id="2" name="Espace réservé du pied de page 1">
            <a:extLst>
              <a:ext uri="{FF2B5EF4-FFF2-40B4-BE49-F238E27FC236}">
                <a16:creationId xmlns:a16="http://schemas.microsoft.com/office/drawing/2014/main" id="{5B7EB45D-1E37-4916-86A4-638485F2E01B}"/>
              </a:ext>
            </a:extLst>
          </p:cNvPr>
          <p:cNvSpPr>
            <a:spLocks noGrp="1"/>
          </p:cNvSpPr>
          <p:nvPr>
            <p:ph type="ftr" sz="quarter" idx="4"/>
          </p:nvPr>
        </p:nvSpPr>
        <p:spPr/>
        <p:txBody>
          <a:bodyPr/>
          <a:lstStyle/>
          <a:p>
            <a:pPr>
              <a:defRPr/>
            </a:pPr>
            <a:r>
              <a:rPr lang="fr-FR"/>
              <a:t>Michel Baupin – Histoire de la pensée économique et de son utilisation dans la réalité – UIA – 2020 / 2021</a:t>
            </a:r>
          </a:p>
        </p:txBody>
      </p:sp>
      <p:sp>
        <p:nvSpPr>
          <p:cNvPr id="3" name="Espace réservé de l'en-tête 2">
            <a:extLst>
              <a:ext uri="{FF2B5EF4-FFF2-40B4-BE49-F238E27FC236}">
                <a16:creationId xmlns:a16="http://schemas.microsoft.com/office/drawing/2014/main" id="{9FACE52A-FA83-475D-85B8-C3B3E20DEEF2}"/>
              </a:ext>
            </a:extLst>
          </p:cNvPr>
          <p:cNvSpPr>
            <a:spLocks noGrp="1"/>
          </p:cNvSpPr>
          <p:nvPr>
            <p:ph type="hdr" sz="quarter"/>
          </p:nvPr>
        </p:nvSpPr>
        <p:spPr/>
        <p:txBody>
          <a:bodyPr/>
          <a:lstStyle/>
          <a:p>
            <a:pPr>
              <a:defRPr/>
            </a:pPr>
            <a:r>
              <a:rPr lang="fr-FR"/>
              <a:t>UIA NORMANDIE</a:t>
            </a:r>
          </a:p>
        </p:txBody>
      </p:sp>
    </p:spTree>
    <p:extLst>
      <p:ext uri="{BB962C8B-B14F-4D97-AF65-F5344CB8AC3E}">
        <p14:creationId xmlns:p14="http://schemas.microsoft.com/office/powerpoint/2010/main" val="42722159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e l'en-tête 3"/>
          <p:cNvSpPr>
            <a:spLocks noGrp="1"/>
          </p:cNvSpPr>
          <p:nvPr>
            <p:ph type="hdr" sz="quarter"/>
          </p:nvPr>
        </p:nvSpPr>
        <p:spPr/>
        <p:txBody>
          <a:bodyPr/>
          <a:lstStyle/>
          <a:p>
            <a:pPr>
              <a:defRPr/>
            </a:pPr>
            <a:r>
              <a:rPr lang="fr-FR"/>
              <a:t>UIA NORMANDIE</a:t>
            </a:r>
          </a:p>
        </p:txBody>
      </p:sp>
      <p:sp>
        <p:nvSpPr>
          <p:cNvPr id="5" name="Espace réservé du pied de page 4"/>
          <p:cNvSpPr>
            <a:spLocks noGrp="1"/>
          </p:cNvSpPr>
          <p:nvPr>
            <p:ph type="ftr" sz="quarter" idx="4"/>
          </p:nvPr>
        </p:nvSpPr>
        <p:spPr/>
        <p:txBody>
          <a:bodyPr/>
          <a:lstStyle/>
          <a:p>
            <a:pPr>
              <a:defRPr/>
            </a:pPr>
            <a:r>
              <a:rPr lang="fr-FR"/>
              <a:t>Michel Baupin – Histoire de la pensée économique et de son utilisation dans la réalité – UIA – 2020 / 2021</a:t>
            </a:r>
          </a:p>
        </p:txBody>
      </p:sp>
      <p:sp>
        <p:nvSpPr>
          <p:cNvPr id="6" name="Espace réservé du numéro de diapositive 5"/>
          <p:cNvSpPr>
            <a:spLocks noGrp="1"/>
          </p:cNvSpPr>
          <p:nvPr>
            <p:ph type="sldNum" sz="quarter" idx="5"/>
          </p:nvPr>
        </p:nvSpPr>
        <p:spPr/>
        <p:txBody>
          <a:bodyPr/>
          <a:lstStyle/>
          <a:p>
            <a:pPr>
              <a:defRPr/>
            </a:pPr>
            <a:fld id="{894B64AB-B4A5-43FF-BD43-5FAFFBBC3FB2}" type="slidenum">
              <a:rPr lang="fr-FR" altLang="fr-FR" smtClean="0"/>
              <a:pPr>
                <a:defRPr/>
              </a:pPr>
              <a:t>25</a:t>
            </a:fld>
            <a:endParaRPr lang="fr-FR" altLang="fr-FR"/>
          </a:p>
        </p:txBody>
      </p:sp>
    </p:spTree>
    <p:extLst>
      <p:ext uri="{BB962C8B-B14F-4D97-AF65-F5344CB8AC3E}">
        <p14:creationId xmlns:p14="http://schemas.microsoft.com/office/powerpoint/2010/main" val="27755416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8F625E3-19F4-4D26-A4B4-862C74D165D5}"/>
              </a:ext>
            </a:extLst>
          </p:cNvPr>
          <p:cNvSpPr>
            <a:spLocks noGrp="1" noRot="1" noChangeAspect="1" noChangeArrowheads="1" noTextEdit="1"/>
          </p:cNvSpPr>
          <p:nvPr>
            <p:ph type="sldImg"/>
          </p:nvPr>
        </p:nvSpPr>
        <p:spPr>
          <a:ln/>
        </p:spPr>
      </p:sp>
      <p:sp>
        <p:nvSpPr>
          <p:cNvPr id="20483" name="Rectangle 3">
            <a:extLst>
              <a:ext uri="{FF2B5EF4-FFF2-40B4-BE49-F238E27FC236}">
                <a16:creationId xmlns:a16="http://schemas.microsoft.com/office/drawing/2014/main" id="{E748C57C-4473-4F5B-9871-F0C2D53952A3}"/>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a:p>
        </p:txBody>
      </p:sp>
      <p:sp>
        <p:nvSpPr>
          <p:cNvPr id="2" name="Espace réservé du pied de page 1">
            <a:extLst>
              <a:ext uri="{FF2B5EF4-FFF2-40B4-BE49-F238E27FC236}">
                <a16:creationId xmlns:a16="http://schemas.microsoft.com/office/drawing/2014/main" id="{3EC59609-AABA-4C98-AB0C-F97105C9A311}"/>
              </a:ext>
            </a:extLst>
          </p:cNvPr>
          <p:cNvSpPr>
            <a:spLocks noGrp="1"/>
          </p:cNvSpPr>
          <p:nvPr>
            <p:ph type="ftr" sz="quarter" idx="4"/>
          </p:nvPr>
        </p:nvSpPr>
        <p:spPr/>
        <p:txBody>
          <a:bodyPr/>
          <a:lstStyle/>
          <a:p>
            <a:pPr>
              <a:defRPr/>
            </a:pPr>
            <a:r>
              <a:rPr lang="fr-FR"/>
              <a:t>Michel Baupin – Histoire de la pensée économique et de son utilisation dans la réalité – UIA – 2020 / 2021</a:t>
            </a:r>
          </a:p>
        </p:txBody>
      </p:sp>
      <p:sp>
        <p:nvSpPr>
          <p:cNvPr id="3" name="Espace réservé de l'en-tête 2">
            <a:extLst>
              <a:ext uri="{FF2B5EF4-FFF2-40B4-BE49-F238E27FC236}">
                <a16:creationId xmlns:a16="http://schemas.microsoft.com/office/drawing/2014/main" id="{31EBEE64-06F6-4BF7-9BAA-204EA421D976}"/>
              </a:ext>
            </a:extLst>
          </p:cNvPr>
          <p:cNvSpPr>
            <a:spLocks noGrp="1"/>
          </p:cNvSpPr>
          <p:nvPr>
            <p:ph type="hdr" sz="quarter"/>
          </p:nvPr>
        </p:nvSpPr>
        <p:spPr/>
        <p:txBody>
          <a:bodyPr/>
          <a:lstStyle/>
          <a:p>
            <a:pPr>
              <a:defRPr/>
            </a:pPr>
            <a:r>
              <a:rPr lang="fr-FR"/>
              <a:t>UIA NORMANDIE</a:t>
            </a:r>
          </a:p>
        </p:txBody>
      </p:sp>
    </p:spTree>
    <p:extLst>
      <p:ext uri="{BB962C8B-B14F-4D97-AF65-F5344CB8AC3E}">
        <p14:creationId xmlns:p14="http://schemas.microsoft.com/office/powerpoint/2010/main" val="35378621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fr-FR"/>
              <a:t>Cliquez pour modifier le style du titre</a:t>
            </a:r>
            <a:endParaRPr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a:t>Cliquez pour modifier le style des sous-titres du masque</a:t>
            </a:r>
            <a:endParaRPr lang="en-US"/>
          </a:p>
        </p:txBody>
      </p:sp>
      <p:sp>
        <p:nvSpPr>
          <p:cNvPr id="4" name="Espace réservé de la date 29">
            <a:extLst>
              <a:ext uri="{FF2B5EF4-FFF2-40B4-BE49-F238E27FC236}">
                <a16:creationId xmlns:a16="http://schemas.microsoft.com/office/drawing/2014/main" id="{9162AF36-DE88-400C-8399-3F2767524B98}"/>
              </a:ext>
            </a:extLst>
          </p:cNvPr>
          <p:cNvSpPr>
            <a:spLocks noGrp="1"/>
          </p:cNvSpPr>
          <p:nvPr>
            <p:ph type="dt" sz="half" idx="10"/>
          </p:nvPr>
        </p:nvSpPr>
        <p:spPr/>
        <p:txBody>
          <a:bodyPr/>
          <a:lstStyle>
            <a:lvl1pPr>
              <a:defRPr/>
            </a:lvl1pPr>
          </a:lstStyle>
          <a:p>
            <a:pPr>
              <a:defRPr/>
            </a:pPr>
            <a:endParaRPr lang="fr-FR"/>
          </a:p>
        </p:txBody>
      </p:sp>
      <p:sp>
        <p:nvSpPr>
          <p:cNvPr id="5" name="Espace réservé du pied de page 18">
            <a:extLst>
              <a:ext uri="{FF2B5EF4-FFF2-40B4-BE49-F238E27FC236}">
                <a16:creationId xmlns:a16="http://schemas.microsoft.com/office/drawing/2014/main" id="{B3430FD3-863A-4A6A-8C2C-71FA778B3820}"/>
              </a:ext>
            </a:extLst>
          </p:cNvPr>
          <p:cNvSpPr>
            <a:spLocks noGrp="1"/>
          </p:cNvSpPr>
          <p:nvPr>
            <p:ph type="ftr" sz="quarter" idx="11"/>
          </p:nvPr>
        </p:nvSpPr>
        <p:spPr/>
        <p:txBody>
          <a:bodyPr/>
          <a:lstStyle>
            <a:lvl1pPr>
              <a:defRPr/>
            </a:lvl1pPr>
          </a:lstStyle>
          <a:p>
            <a:pPr>
              <a:defRPr/>
            </a:pPr>
            <a:r>
              <a:rPr lang="fr-FR"/>
              <a:t>Michel Baupin – Histoire du marché, du 14ème siècle à sa "disparition" depuis 1980 – UIA – 2022 / 2023</a:t>
            </a:r>
          </a:p>
        </p:txBody>
      </p:sp>
      <p:sp>
        <p:nvSpPr>
          <p:cNvPr id="6" name="Espace réservé du numéro de diapositive 26">
            <a:extLst>
              <a:ext uri="{FF2B5EF4-FFF2-40B4-BE49-F238E27FC236}">
                <a16:creationId xmlns:a16="http://schemas.microsoft.com/office/drawing/2014/main" id="{4930380C-523D-4A48-B520-A02E34BA1FE2}"/>
              </a:ext>
            </a:extLst>
          </p:cNvPr>
          <p:cNvSpPr>
            <a:spLocks noGrp="1"/>
          </p:cNvSpPr>
          <p:nvPr>
            <p:ph type="sldNum" sz="quarter" idx="12"/>
          </p:nvPr>
        </p:nvSpPr>
        <p:spPr/>
        <p:txBody>
          <a:bodyPr/>
          <a:lstStyle>
            <a:lvl1pPr>
              <a:defRPr smtClean="0">
                <a:solidFill>
                  <a:srgbClr val="D1EAEE"/>
                </a:solidFill>
              </a:defRPr>
            </a:lvl1pPr>
          </a:lstStyle>
          <a:p>
            <a:pPr>
              <a:defRPr/>
            </a:pPr>
            <a:fld id="{D60355C2-9504-49E8-8F1A-C07289D66DDB}" type="slidenum">
              <a:rPr lang="fr-FR" altLang="fr-FR"/>
              <a:pPr>
                <a:defRPr/>
              </a:pPr>
              <a:t>‹N°›</a:t>
            </a:fld>
            <a:endParaRPr lang="fr-FR" altLang="fr-FR"/>
          </a:p>
        </p:txBody>
      </p:sp>
    </p:spTree>
    <p:extLst>
      <p:ext uri="{BB962C8B-B14F-4D97-AF65-F5344CB8AC3E}">
        <p14:creationId xmlns:p14="http://schemas.microsoft.com/office/powerpoint/2010/main" val="284440235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9">
            <a:extLst>
              <a:ext uri="{FF2B5EF4-FFF2-40B4-BE49-F238E27FC236}">
                <a16:creationId xmlns:a16="http://schemas.microsoft.com/office/drawing/2014/main" id="{4AC07CE2-4A11-4BB0-8E6C-AF7CAB0BE763}"/>
              </a:ext>
            </a:extLst>
          </p:cNvPr>
          <p:cNvSpPr>
            <a:spLocks noGrp="1"/>
          </p:cNvSpPr>
          <p:nvPr>
            <p:ph type="dt" sz="half" idx="10"/>
          </p:nvPr>
        </p:nvSpPr>
        <p:spPr/>
        <p:txBody>
          <a:bodyPr/>
          <a:lstStyle>
            <a:lvl1pPr>
              <a:defRPr/>
            </a:lvl1pPr>
          </a:lstStyle>
          <a:p>
            <a:pPr>
              <a:defRPr/>
            </a:pPr>
            <a:endParaRPr lang="fr-FR"/>
          </a:p>
        </p:txBody>
      </p:sp>
      <p:sp>
        <p:nvSpPr>
          <p:cNvPr id="5" name="Espace réservé du pied de page 21">
            <a:extLst>
              <a:ext uri="{FF2B5EF4-FFF2-40B4-BE49-F238E27FC236}">
                <a16:creationId xmlns:a16="http://schemas.microsoft.com/office/drawing/2014/main" id="{FB32AD0C-1895-4685-869F-5C0F63017DC3}"/>
              </a:ext>
            </a:extLst>
          </p:cNvPr>
          <p:cNvSpPr>
            <a:spLocks noGrp="1"/>
          </p:cNvSpPr>
          <p:nvPr>
            <p:ph type="ftr" sz="quarter" idx="11"/>
          </p:nvPr>
        </p:nvSpPr>
        <p:spPr/>
        <p:txBody>
          <a:bodyPr/>
          <a:lstStyle>
            <a:lvl1pPr>
              <a:defRPr/>
            </a:lvl1pPr>
          </a:lstStyle>
          <a:p>
            <a:pPr>
              <a:defRPr/>
            </a:pPr>
            <a:r>
              <a:rPr lang="fr-FR"/>
              <a:t>Michel Baupin – Histoire du marché, du 14ème siècle à sa "disparition" depuis 1980 – UIA – 2022 / 2023</a:t>
            </a:r>
          </a:p>
        </p:txBody>
      </p:sp>
      <p:sp>
        <p:nvSpPr>
          <p:cNvPr id="6" name="Espace réservé du numéro de diapositive 17">
            <a:extLst>
              <a:ext uri="{FF2B5EF4-FFF2-40B4-BE49-F238E27FC236}">
                <a16:creationId xmlns:a16="http://schemas.microsoft.com/office/drawing/2014/main" id="{C250D569-F2D5-47B3-8DC9-32AFFBE6824F}"/>
              </a:ext>
            </a:extLst>
          </p:cNvPr>
          <p:cNvSpPr>
            <a:spLocks noGrp="1"/>
          </p:cNvSpPr>
          <p:nvPr>
            <p:ph type="sldNum" sz="quarter" idx="12"/>
          </p:nvPr>
        </p:nvSpPr>
        <p:spPr/>
        <p:txBody>
          <a:bodyPr/>
          <a:lstStyle>
            <a:lvl1pPr>
              <a:defRPr/>
            </a:lvl1pPr>
          </a:lstStyle>
          <a:p>
            <a:pPr>
              <a:defRPr/>
            </a:pPr>
            <a:fld id="{519B2A6D-98D1-4CF8-89AA-F1AC51AC1EF5}" type="slidenum">
              <a:rPr lang="fr-FR" altLang="fr-FR"/>
              <a:pPr>
                <a:defRPr/>
              </a:pPr>
              <a:t>‹N°›</a:t>
            </a:fld>
            <a:endParaRPr lang="fr-FR" altLang="fr-FR"/>
          </a:p>
        </p:txBody>
      </p:sp>
    </p:spTree>
    <p:extLst>
      <p:ext uri="{BB962C8B-B14F-4D97-AF65-F5344CB8AC3E}">
        <p14:creationId xmlns:p14="http://schemas.microsoft.com/office/powerpoint/2010/main" val="1796927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lang="fr-FR"/>
              <a:t>Cliquez pour modifier le style du titre</a:t>
            </a:r>
            <a:endParaRPr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9">
            <a:extLst>
              <a:ext uri="{FF2B5EF4-FFF2-40B4-BE49-F238E27FC236}">
                <a16:creationId xmlns:a16="http://schemas.microsoft.com/office/drawing/2014/main" id="{0969FA36-E966-4F72-8B52-3F6216D13FCD}"/>
              </a:ext>
            </a:extLst>
          </p:cNvPr>
          <p:cNvSpPr>
            <a:spLocks noGrp="1"/>
          </p:cNvSpPr>
          <p:nvPr>
            <p:ph type="dt" sz="half" idx="10"/>
          </p:nvPr>
        </p:nvSpPr>
        <p:spPr/>
        <p:txBody>
          <a:bodyPr/>
          <a:lstStyle>
            <a:lvl1pPr>
              <a:defRPr/>
            </a:lvl1pPr>
          </a:lstStyle>
          <a:p>
            <a:pPr>
              <a:defRPr/>
            </a:pPr>
            <a:endParaRPr lang="fr-FR"/>
          </a:p>
        </p:txBody>
      </p:sp>
      <p:sp>
        <p:nvSpPr>
          <p:cNvPr id="5" name="Espace réservé du pied de page 21">
            <a:extLst>
              <a:ext uri="{FF2B5EF4-FFF2-40B4-BE49-F238E27FC236}">
                <a16:creationId xmlns:a16="http://schemas.microsoft.com/office/drawing/2014/main" id="{E01D8B34-208C-4C6F-97CA-494D68FFAE9E}"/>
              </a:ext>
            </a:extLst>
          </p:cNvPr>
          <p:cNvSpPr>
            <a:spLocks noGrp="1"/>
          </p:cNvSpPr>
          <p:nvPr>
            <p:ph type="ftr" sz="quarter" idx="11"/>
          </p:nvPr>
        </p:nvSpPr>
        <p:spPr/>
        <p:txBody>
          <a:bodyPr/>
          <a:lstStyle>
            <a:lvl1pPr>
              <a:defRPr/>
            </a:lvl1pPr>
          </a:lstStyle>
          <a:p>
            <a:pPr>
              <a:defRPr/>
            </a:pPr>
            <a:r>
              <a:rPr lang="fr-FR"/>
              <a:t>Michel Baupin – Histoire du marché, du 14ème siècle à sa "disparition" depuis 1980 – UIA – 2022 / 2023</a:t>
            </a:r>
          </a:p>
        </p:txBody>
      </p:sp>
      <p:sp>
        <p:nvSpPr>
          <p:cNvPr id="6" name="Espace réservé du numéro de diapositive 17">
            <a:extLst>
              <a:ext uri="{FF2B5EF4-FFF2-40B4-BE49-F238E27FC236}">
                <a16:creationId xmlns:a16="http://schemas.microsoft.com/office/drawing/2014/main" id="{530B20E5-6729-4100-B37D-6BBE2BCC8BB5}"/>
              </a:ext>
            </a:extLst>
          </p:cNvPr>
          <p:cNvSpPr>
            <a:spLocks noGrp="1"/>
          </p:cNvSpPr>
          <p:nvPr>
            <p:ph type="sldNum" sz="quarter" idx="12"/>
          </p:nvPr>
        </p:nvSpPr>
        <p:spPr/>
        <p:txBody>
          <a:bodyPr/>
          <a:lstStyle>
            <a:lvl1pPr>
              <a:defRPr/>
            </a:lvl1pPr>
          </a:lstStyle>
          <a:p>
            <a:pPr>
              <a:defRPr/>
            </a:pPr>
            <a:fld id="{5C88D3EA-6952-43BE-970B-11ADA47FC3A1}" type="slidenum">
              <a:rPr lang="fr-FR" altLang="fr-FR"/>
              <a:pPr>
                <a:defRPr/>
              </a:pPr>
              <a:t>‹N°›</a:t>
            </a:fld>
            <a:endParaRPr lang="fr-FR" altLang="fr-FR"/>
          </a:p>
        </p:txBody>
      </p:sp>
    </p:spTree>
    <p:extLst>
      <p:ext uri="{BB962C8B-B14F-4D97-AF65-F5344CB8AC3E}">
        <p14:creationId xmlns:p14="http://schemas.microsoft.com/office/powerpoint/2010/main" val="247992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US"/>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9">
            <a:extLst>
              <a:ext uri="{FF2B5EF4-FFF2-40B4-BE49-F238E27FC236}">
                <a16:creationId xmlns:a16="http://schemas.microsoft.com/office/drawing/2014/main" id="{2DCE4CCA-0C15-4E81-A120-B0D070F987B8}"/>
              </a:ext>
            </a:extLst>
          </p:cNvPr>
          <p:cNvSpPr>
            <a:spLocks noGrp="1"/>
          </p:cNvSpPr>
          <p:nvPr>
            <p:ph type="dt" sz="half" idx="10"/>
          </p:nvPr>
        </p:nvSpPr>
        <p:spPr/>
        <p:txBody>
          <a:bodyPr/>
          <a:lstStyle>
            <a:lvl1pPr>
              <a:defRPr/>
            </a:lvl1pPr>
          </a:lstStyle>
          <a:p>
            <a:pPr>
              <a:defRPr/>
            </a:pPr>
            <a:endParaRPr lang="fr-FR"/>
          </a:p>
        </p:txBody>
      </p:sp>
      <p:sp>
        <p:nvSpPr>
          <p:cNvPr id="5" name="Espace réservé du pied de page 21">
            <a:extLst>
              <a:ext uri="{FF2B5EF4-FFF2-40B4-BE49-F238E27FC236}">
                <a16:creationId xmlns:a16="http://schemas.microsoft.com/office/drawing/2014/main" id="{B13D38C4-8D5F-4854-877D-CEE22D145FE4}"/>
              </a:ext>
            </a:extLst>
          </p:cNvPr>
          <p:cNvSpPr>
            <a:spLocks noGrp="1"/>
          </p:cNvSpPr>
          <p:nvPr>
            <p:ph type="ftr" sz="quarter" idx="11"/>
          </p:nvPr>
        </p:nvSpPr>
        <p:spPr/>
        <p:txBody>
          <a:bodyPr/>
          <a:lstStyle>
            <a:lvl1pPr>
              <a:defRPr/>
            </a:lvl1pPr>
          </a:lstStyle>
          <a:p>
            <a:pPr>
              <a:defRPr/>
            </a:pPr>
            <a:r>
              <a:rPr lang="fr-FR"/>
              <a:t>Michel Baupin – Histoire du marché, du 14ème siècle à sa "disparition" depuis 1980 – UIA – 2022 / 2023</a:t>
            </a:r>
          </a:p>
        </p:txBody>
      </p:sp>
      <p:sp>
        <p:nvSpPr>
          <p:cNvPr id="6" name="Espace réservé du numéro de diapositive 17">
            <a:extLst>
              <a:ext uri="{FF2B5EF4-FFF2-40B4-BE49-F238E27FC236}">
                <a16:creationId xmlns:a16="http://schemas.microsoft.com/office/drawing/2014/main" id="{9BF2115D-F4AA-4972-80C6-17B38ADDE2E8}"/>
              </a:ext>
            </a:extLst>
          </p:cNvPr>
          <p:cNvSpPr>
            <a:spLocks noGrp="1"/>
          </p:cNvSpPr>
          <p:nvPr>
            <p:ph type="sldNum" sz="quarter" idx="12"/>
          </p:nvPr>
        </p:nvSpPr>
        <p:spPr/>
        <p:txBody>
          <a:bodyPr/>
          <a:lstStyle>
            <a:lvl1pPr>
              <a:defRPr/>
            </a:lvl1pPr>
          </a:lstStyle>
          <a:p>
            <a:pPr>
              <a:defRPr/>
            </a:pPr>
            <a:fld id="{E9040BC8-A200-4522-8D3F-7E47A79E4A70}" type="slidenum">
              <a:rPr lang="fr-FR" altLang="fr-FR"/>
              <a:pPr>
                <a:defRPr/>
              </a:pPr>
              <a:t>‹N°›</a:t>
            </a:fld>
            <a:endParaRPr lang="fr-FR" altLang="fr-FR"/>
          </a:p>
        </p:txBody>
      </p:sp>
    </p:spTree>
    <p:extLst>
      <p:ext uri="{BB962C8B-B14F-4D97-AF65-F5344CB8AC3E}">
        <p14:creationId xmlns:p14="http://schemas.microsoft.com/office/powerpoint/2010/main" val="303108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fr-FR"/>
              <a:t>Cliquez pour modifier le style du titre</a:t>
            </a:r>
            <a:endParaRPr lang="en-US"/>
          </a:p>
        </p:txBody>
      </p:sp>
      <p:sp>
        <p:nvSpPr>
          <p:cNvPr id="3" name="Espace réservé du texte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AFE6D1B-B71B-4020-B082-EB372629C579}"/>
              </a:ext>
            </a:extLst>
          </p:cNvPr>
          <p:cNvSpPr>
            <a:spLocks noGrp="1"/>
          </p:cNvSpPr>
          <p:nvPr>
            <p:ph type="dt" sz="half" idx="10"/>
          </p:nvPr>
        </p:nvSpPr>
        <p:spPr/>
        <p:txBody>
          <a:bodyPr/>
          <a:lstStyle>
            <a:lvl1pPr>
              <a:defRPr/>
            </a:lvl1pPr>
          </a:lstStyle>
          <a:p>
            <a:pPr>
              <a:defRPr/>
            </a:pPr>
            <a:endParaRPr lang="fr-FR"/>
          </a:p>
        </p:txBody>
      </p:sp>
      <p:sp>
        <p:nvSpPr>
          <p:cNvPr id="5" name="Espace réservé du pied de page 4">
            <a:extLst>
              <a:ext uri="{FF2B5EF4-FFF2-40B4-BE49-F238E27FC236}">
                <a16:creationId xmlns:a16="http://schemas.microsoft.com/office/drawing/2014/main" id="{CB977AEA-A55C-4584-96E0-084ACBF6FE86}"/>
              </a:ext>
            </a:extLst>
          </p:cNvPr>
          <p:cNvSpPr>
            <a:spLocks noGrp="1"/>
          </p:cNvSpPr>
          <p:nvPr>
            <p:ph type="ftr" sz="quarter" idx="11"/>
          </p:nvPr>
        </p:nvSpPr>
        <p:spPr/>
        <p:txBody>
          <a:bodyPr/>
          <a:lstStyle>
            <a:lvl1pPr>
              <a:defRPr/>
            </a:lvl1pPr>
          </a:lstStyle>
          <a:p>
            <a:pPr>
              <a:defRPr/>
            </a:pPr>
            <a:r>
              <a:rPr lang="fr-FR"/>
              <a:t>Michel Baupin – Histoire du marché, du 14ème siècle à sa "disparition" depuis 1980 – UIA – 2022 / 2023</a:t>
            </a:r>
          </a:p>
        </p:txBody>
      </p:sp>
      <p:sp>
        <p:nvSpPr>
          <p:cNvPr id="6" name="Espace réservé du numéro de diapositive 5">
            <a:extLst>
              <a:ext uri="{FF2B5EF4-FFF2-40B4-BE49-F238E27FC236}">
                <a16:creationId xmlns:a16="http://schemas.microsoft.com/office/drawing/2014/main" id="{AFA27358-2636-4FF4-8F98-D1B2A15AF023}"/>
              </a:ext>
            </a:extLst>
          </p:cNvPr>
          <p:cNvSpPr>
            <a:spLocks noGrp="1"/>
          </p:cNvSpPr>
          <p:nvPr>
            <p:ph type="sldNum" sz="quarter" idx="12"/>
          </p:nvPr>
        </p:nvSpPr>
        <p:spPr/>
        <p:txBody>
          <a:bodyPr/>
          <a:lstStyle>
            <a:lvl1pPr>
              <a:defRPr smtClean="0">
                <a:solidFill>
                  <a:srgbClr val="D1EAEE"/>
                </a:solidFill>
              </a:defRPr>
            </a:lvl1pPr>
          </a:lstStyle>
          <a:p>
            <a:pPr>
              <a:defRPr/>
            </a:pPr>
            <a:fld id="{729399A1-4B34-4598-BD81-3A0D4EF38833}" type="slidenum">
              <a:rPr lang="fr-FR" altLang="fr-FR"/>
              <a:pPr>
                <a:defRPr/>
              </a:pPr>
              <a:t>‹N°›</a:t>
            </a:fld>
            <a:endParaRPr lang="fr-FR" altLang="fr-FR"/>
          </a:p>
        </p:txBody>
      </p:sp>
    </p:spTree>
    <p:extLst>
      <p:ext uri="{BB962C8B-B14F-4D97-AF65-F5344CB8AC3E}">
        <p14:creationId xmlns:p14="http://schemas.microsoft.com/office/powerpoint/2010/main" val="264073632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lang="fr-FR"/>
              <a:t>Cliquez pour modifier le style du titre</a:t>
            </a:r>
            <a:endParaRPr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e la date 9">
            <a:extLst>
              <a:ext uri="{FF2B5EF4-FFF2-40B4-BE49-F238E27FC236}">
                <a16:creationId xmlns:a16="http://schemas.microsoft.com/office/drawing/2014/main" id="{1D5E40A8-3133-417F-A7A5-C1B1396A5569}"/>
              </a:ext>
            </a:extLst>
          </p:cNvPr>
          <p:cNvSpPr>
            <a:spLocks noGrp="1"/>
          </p:cNvSpPr>
          <p:nvPr>
            <p:ph type="dt" sz="half" idx="10"/>
          </p:nvPr>
        </p:nvSpPr>
        <p:spPr/>
        <p:txBody>
          <a:bodyPr/>
          <a:lstStyle>
            <a:lvl1pPr>
              <a:defRPr/>
            </a:lvl1pPr>
          </a:lstStyle>
          <a:p>
            <a:pPr>
              <a:defRPr/>
            </a:pPr>
            <a:endParaRPr lang="fr-FR"/>
          </a:p>
        </p:txBody>
      </p:sp>
      <p:sp>
        <p:nvSpPr>
          <p:cNvPr id="6" name="Espace réservé du pied de page 21">
            <a:extLst>
              <a:ext uri="{FF2B5EF4-FFF2-40B4-BE49-F238E27FC236}">
                <a16:creationId xmlns:a16="http://schemas.microsoft.com/office/drawing/2014/main" id="{010DEFE6-F25C-49A0-B71D-153FF62CAB6B}"/>
              </a:ext>
            </a:extLst>
          </p:cNvPr>
          <p:cNvSpPr>
            <a:spLocks noGrp="1"/>
          </p:cNvSpPr>
          <p:nvPr>
            <p:ph type="ftr" sz="quarter" idx="11"/>
          </p:nvPr>
        </p:nvSpPr>
        <p:spPr/>
        <p:txBody>
          <a:bodyPr/>
          <a:lstStyle>
            <a:lvl1pPr>
              <a:defRPr/>
            </a:lvl1pPr>
          </a:lstStyle>
          <a:p>
            <a:pPr>
              <a:defRPr/>
            </a:pPr>
            <a:r>
              <a:rPr lang="fr-FR"/>
              <a:t>Michel Baupin – Histoire du marché, du 14ème siècle à sa "disparition" depuis 1980 – UIA – 2022 / 2023</a:t>
            </a:r>
          </a:p>
        </p:txBody>
      </p:sp>
      <p:sp>
        <p:nvSpPr>
          <p:cNvPr id="7" name="Espace réservé du numéro de diapositive 17">
            <a:extLst>
              <a:ext uri="{FF2B5EF4-FFF2-40B4-BE49-F238E27FC236}">
                <a16:creationId xmlns:a16="http://schemas.microsoft.com/office/drawing/2014/main" id="{21141BBD-48CF-44B2-BECA-28D2A55D1C23}"/>
              </a:ext>
            </a:extLst>
          </p:cNvPr>
          <p:cNvSpPr>
            <a:spLocks noGrp="1"/>
          </p:cNvSpPr>
          <p:nvPr>
            <p:ph type="sldNum" sz="quarter" idx="12"/>
          </p:nvPr>
        </p:nvSpPr>
        <p:spPr/>
        <p:txBody>
          <a:bodyPr/>
          <a:lstStyle>
            <a:lvl1pPr>
              <a:defRPr/>
            </a:lvl1pPr>
          </a:lstStyle>
          <a:p>
            <a:pPr>
              <a:defRPr/>
            </a:pPr>
            <a:fld id="{217C5060-90E1-40DB-8F28-6F2E8A027E81}" type="slidenum">
              <a:rPr lang="fr-FR" altLang="fr-FR"/>
              <a:pPr>
                <a:defRPr/>
              </a:pPr>
              <a:t>‹N°›</a:t>
            </a:fld>
            <a:endParaRPr lang="fr-FR" altLang="fr-FR"/>
          </a:p>
        </p:txBody>
      </p:sp>
    </p:spTree>
    <p:extLst>
      <p:ext uri="{BB962C8B-B14F-4D97-AF65-F5344CB8AC3E}">
        <p14:creationId xmlns:p14="http://schemas.microsoft.com/office/powerpoint/2010/main" val="922531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lvl1pPr>
              <a:defRPr/>
            </a:lvl1pPr>
          </a:lstStyle>
          <a:p>
            <a:r>
              <a:rPr lang="fr-FR"/>
              <a:t>Cliquez pour modifier le style du titre</a:t>
            </a:r>
            <a:endParaRPr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Espace réservé de la date 9">
            <a:extLst>
              <a:ext uri="{FF2B5EF4-FFF2-40B4-BE49-F238E27FC236}">
                <a16:creationId xmlns:a16="http://schemas.microsoft.com/office/drawing/2014/main" id="{B3980969-3A9C-478E-8EED-277AFCC3B949}"/>
              </a:ext>
            </a:extLst>
          </p:cNvPr>
          <p:cNvSpPr>
            <a:spLocks noGrp="1"/>
          </p:cNvSpPr>
          <p:nvPr>
            <p:ph type="dt" sz="half" idx="10"/>
          </p:nvPr>
        </p:nvSpPr>
        <p:spPr/>
        <p:txBody>
          <a:bodyPr/>
          <a:lstStyle>
            <a:lvl1pPr>
              <a:defRPr/>
            </a:lvl1pPr>
          </a:lstStyle>
          <a:p>
            <a:pPr>
              <a:defRPr/>
            </a:pPr>
            <a:endParaRPr lang="fr-FR"/>
          </a:p>
        </p:txBody>
      </p:sp>
      <p:sp>
        <p:nvSpPr>
          <p:cNvPr id="8" name="Espace réservé du pied de page 21">
            <a:extLst>
              <a:ext uri="{FF2B5EF4-FFF2-40B4-BE49-F238E27FC236}">
                <a16:creationId xmlns:a16="http://schemas.microsoft.com/office/drawing/2014/main" id="{13AB2BB9-D875-4D51-9773-78857F461714}"/>
              </a:ext>
            </a:extLst>
          </p:cNvPr>
          <p:cNvSpPr>
            <a:spLocks noGrp="1"/>
          </p:cNvSpPr>
          <p:nvPr>
            <p:ph type="ftr" sz="quarter" idx="11"/>
          </p:nvPr>
        </p:nvSpPr>
        <p:spPr/>
        <p:txBody>
          <a:bodyPr/>
          <a:lstStyle>
            <a:lvl1pPr>
              <a:defRPr/>
            </a:lvl1pPr>
          </a:lstStyle>
          <a:p>
            <a:pPr>
              <a:defRPr/>
            </a:pPr>
            <a:r>
              <a:rPr lang="fr-FR"/>
              <a:t>Michel Baupin – Histoire du marché, du 14ème siècle à sa "disparition" depuis 1980 – UIA – 2022 / 2023</a:t>
            </a:r>
          </a:p>
        </p:txBody>
      </p:sp>
      <p:sp>
        <p:nvSpPr>
          <p:cNvPr id="9" name="Espace réservé du numéro de diapositive 17">
            <a:extLst>
              <a:ext uri="{FF2B5EF4-FFF2-40B4-BE49-F238E27FC236}">
                <a16:creationId xmlns:a16="http://schemas.microsoft.com/office/drawing/2014/main" id="{15E7C76F-1826-4B82-8BDA-30D285B1D3F1}"/>
              </a:ext>
            </a:extLst>
          </p:cNvPr>
          <p:cNvSpPr>
            <a:spLocks noGrp="1"/>
          </p:cNvSpPr>
          <p:nvPr>
            <p:ph type="sldNum" sz="quarter" idx="12"/>
          </p:nvPr>
        </p:nvSpPr>
        <p:spPr/>
        <p:txBody>
          <a:bodyPr/>
          <a:lstStyle>
            <a:lvl1pPr>
              <a:defRPr/>
            </a:lvl1pPr>
          </a:lstStyle>
          <a:p>
            <a:pPr>
              <a:defRPr/>
            </a:pPr>
            <a:fld id="{18F1D6EA-DA6B-4978-8D14-354B6D94A55D}" type="slidenum">
              <a:rPr lang="fr-FR" altLang="fr-FR"/>
              <a:pPr>
                <a:defRPr/>
              </a:pPr>
              <a:t>‹N°›</a:t>
            </a:fld>
            <a:endParaRPr lang="fr-FR" altLang="fr-FR"/>
          </a:p>
        </p:txBody>
      </p:sp>
    </p:spTree>
    <p:extLst>
      <p:ext uri="{BB962C8B-B14F-4D97-AF65-F5344CB8AC3E}">
        <p14:creationId xmlns:p14="http://schemas.microsoft.com/office/powerpoint/2010/main" val="1656680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fr-FR"/>
              <a:t>Cliquez pour modifier le style du titre</a:t>
            </a:r>
            <a:endParaRPr lang="en-US"/>
          </a:p>
        </p:txBody>
      </p:sp>
      <p:sp>
        <p:nvSpPr>
          <p:cNvPr id="3" name="Espace réservé de la date 9">
            <a:extLst>
              <a:ext uri="{FF2B5EF4-FFF2-40B4-BE49-F238E27FC236}">
                <a16:creationId xmlns:a16="http://schemas.microsoft.com/office/drawing/2014/main" id="{D50B009B-4F71-42AB-A3E8-CF48F3D52D60}"/>
              </a:ext>
            </a:extLst>
          </p:cNvPr>
          <p:cNvSpPr>
            <a:spLocks noGrp="1"/>
          </p:cNvSpPr>
          <p:nvPr>
            <p:ph type="dt" sz="half" idx="10"/>
          </p:nvPr>
        </p:nvSpPr>
        <p:spPr/>
        <p:txBody>
          <a:bodyPr/>
          <a:lstStyle>
            <a:lvl1pPr>
              <a:defRPr/>
            </a:lvl1pPr>
          </a:lstStyle>
          <a:p>
            <a:pPr>
              <a:defRPr/>
            </a:pPr>
            <a:endParaRPr lang="fr-FR"/>
          </a:p>
        </p:txBody>
      </p:sp>
      <p:sp>
        <p:nvSpPr>
          <p:cNvPr id="4" name="Espace réservé du pied de page 21">
            <a:extLst>
              <a:ext uri="{FF2B5EF4-FFF2-40B4-BE49-F238E27FC236}">
                <a16:creationId xmlns:a16="http://schemas.microsoft.com/office/drawing/2014/main" id="{0BF6A586-0AA3-4873-B720-6D3B42FE9100}"/>
              </a:ext>
            </a:extLst>
          </p:cNvPr>
          <p:cNvSpPr>
            <a:spLocks noGrp="1"/>
          </p:cNvSpPr>
          <p:nvPr>
            <p:ph type="ftr" sz="quarter" idx="11"/>
          </p:nvPr>
        </p:nvSpPr>
        <p:spPr/>
        <p:txBody>
          <a:bodyPr/>
          <a:lstStyle>
            <a:lvl1pPr>
              <a:defRPr/>
            </a:lvl1pPr>
          </a:lstStyle>
          <a:p>
            <a:pPr>
              <a:defRPr/>
            </a:pPr>
            <a:r>
              <a:rPr lang="fr-FR"/>
              <a:t>Michel Baupin – Histoire du marché, du 14ème siècle à sa "disparition" depuis 1980 – UIA – 2022 / 2023</a:t>
            </a:r>
          </a:p>
        </p:txBody>
      </p:sp>
      <p:sp>
        <p:nvSpPr>
          <p:cNvPr id="5" name="Espace réservé du numéro de diapositive 17">
            <a:extLst>
              <a:ext uri="{FF2B5EF4-FFF2-40B4-BE49-F238E27FC236}">
                <a16:creationId xmlns:a16="http://schemas.microsoft.com/office/drawing/2014/main" id="{17DCA828-4A6E-437F-81FE-76DB88FB926F}"/>
              </a:ext>
            </a:extLst>
          </p:cNvPr>
          <p:cNvSpPr>
            <a:spLocks noGrp="1"/>
          </p:cNvSpPr>
          <p:nvPr>
            <p:ph type="sldNum" sz="quarter" idx="12"/>
          </p:nvPr>
        </p:nvSpPr>
        <p:spPr/>
        <p:txBody>
          <a:bodyPr/>
          <a:lstStyle>
            <a:lvl1pPr>
              <a:defRPr/>
            </a:lvl1pPr>
          </a:lstStyle>
          <a:p>
            <a:pPr>
              <a:defRPr/>
            </a:pPr>
            <a:fld id="{6B278C6A-AA19-4E9E-A871-001A7F8EB9D2}" type="slidenum">
              <a:rPr lang="fr-FR" altLang="fr-FR"/>
              <a:pPr>
                <a:defRPr/>
              </a:pPr>
              <a:t>‹N°›</a:t>
            </a:fld>
            <a:endParaRPr lang="fr-FR" altLang="fr-FR"/>
          </a:p>
        </p:txBody>
      </p:sp>
    </p:spTree>
    <p:extLst>
      <p:ext uri="{BB962C8B-B14F-4D97-AF65-F5344CB8AC3E}">
        <p14:creationId xmlns:p14="http://schemas.microsoft.com/office/powerpoint/2010/main" val="804693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3" name="Espace réservé du pied de page 21">
            <a:extLst>
              <a:ext uri="{FF2B5EF4-FFF2-40B4-BE49-F238E27FC236}">
                <a16:creationId xmlns:a16="http://schemas.microsoft.com/office/drawing/2014/main" id="{189E491F-15FE-418F-86A2-E5E4EE1284C9}"/>
              </a:ext>
            </a:extLst>
          </p:cNvPr>
          <p:cNvSpPr>
            <a:spLocks noGrp="1"/>
          </p:cNvSpPr>
          <p:nvPr>
            <p:ph type="ftr" sz="quarter" idx="11"/>
          </p:nvPr>
        </p:nvSpPr>
        <p:spPr>
          <a:xfrm>
            <a:off x="971600" y="6504622"/>
            <a:ext cx="6696744" cy="196131"/>
          </a:xfrm>
        </p:spPr>
        <p:txBody>
          <a:bodyPr/>
          <a:lstStyle>
            <a:lvl1pPr algn="ctr">
              <a:defRPr>
                <a:solidFill>
                  <a:schemeClr val="tx1"/>
                </a:solidFill>
              </a:defRPr>
            </a:lvl1pPr>
          </a:lstStyle>
          <a:p>
            <a:pPr>
              <a:defRPr/>
            </a:pPr>
            <a:r>
              <a:rPr lang="fr-FR"/>
              <a:t>Michel Baupin – Histoire du marché, du 14ème siècle à sa "disparition" depuis 1980 – UIA – 2022 / 2023</a:t>
            </a:r>
            <a:endParaRPr lang="fr-FR" dirty="0"/>
          </a:p>
        </p:txBody>
      </p:sp>
      <p:sp>
        <p:nvSpPr>
          <p:cNvPr id="4" name="Espace réservé du numéro de diapositive 17">
            <a:extLst>
              <a:ext uri="{FF2B5EF4-FFF2-40B4-BE49-F238E27FC236}">
                <a16:creationId xmlns:a16="http://schemas.microsoft.com/office/drawing/2014/main" id="{873FAD79-17D7-4FDB-97BB-CAA73E529B65}"/>
              </a:ext>
            </a:extLst>
          </p:cNvPr>
          <p:cNvSpPr>
            <a:spLocks noGrp="1"/>
          </p:cNvSpPr>
          <p:nvPr>
            <p:ph type="sldNum" sz="quarter" idx="12"/>
          </p:nvPr>
        </p:nvSpPr>
        <p:spPr>
          <a:xfrm>
            <a:off x="8100392" y="6322059"/>
            <a:ext cx="762000" cy="365125"/>
          </a:xfrm>
        </p:spPr>
        <p:txBody>
          <a:bodyPr/>
          <a:lstStyle>
            <a:lvl1pPr>
              <a:defRPr>
                <a:solidFill>
                  <a:schemeClr val="tx1"/>
                </a:solidFill>
              </a:defRPr>
            </a:lvl1pPr>
          </a:lstStyle>
          <a:p>
            <a:pPr>
              <a:defRPr/>
            </a:pPr>
            <a:fld id="{F5362C85-3C2E-4C3D-8332-E56B5D02B129}" type="slidenum">
              <a:rPr lang="fr-FR" altLang="fr-FR" smtClean="0"/>
              <a:pPr>
                <a:defRPr/>
              </a:pPr>
              <a:t>‹N°›</a:t>
            </a:fld>
            <a:endParaRPr lang="fr-FR" altLang="fr-FR" dirty="0">
              <a:solidFill>
                <a:schemeClr val="tx1"/>
              </a:solidFill>
            </a:endParaRPr>
          </a:p>
        </p:txBody>
      </p:sp>
    </p:spTree>
    <p:extLst>
      <p:ext uri="{BB962C8B-B14F-4D97-AF65-F5344CB8AC3E}">
        <p14:creationId xmlns:p14="http://schemas.microsoft.com/office/powerpoint/2010/main" val="2103643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fr-FR"/>
              <a:t>Cliquez pour modifier le style du titre</a:t>
            </a:r>
            <a:endParaRPr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fr-FR"/>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e la date 9">
            <a:extLst>
              <a:ext uri="{FF2B5EF4-FFF2-40B4-BE49-F238E27FC236}">
                <a16:creationId xmlns:a16="http://schemas.microsoft.com/office/drawing/2014/main" id="{348D500C-B872-4F2F-819F-A382301A1E3F}"/>
              </a:ext>
            </a:extLst>
          </p:cNvPr>
          <p:cNvSpPr>
            <a:spLocks noGrp="1"/>
          </p:cNvSpPr>
          <p:nvPr>
            <p:ph type="dt" sz="half" idx="10"/>
          </p:nvPr>
        </p:nvSpPr>
        <p:spPr/>
        <p:txBody>
          <a:bodyPr/>
          <a:lstStyle>
            <a:lvl1pPr>
              <a:defRPr/>
            </a:lvl1pPr>
          </a:lstStyle>
          <a:p>
            <a:pPr>
              <a:defRPr/>
            </a:pPr>
            <a:endParaRPr lang="fr-FR"/>
          </a:p>
        </p:txBody>
      </p:sp>
      <p:sp>
        <p:nvSpPr>
          <p:cNvPr id="6" name="Espace réservé du pied de page 21">
            <a:extLst>
              <a:ext uri="{FF2B5EF4-FFF2-40B4-BE49-F238E27FC236}">
                <a16:creationId xmlns:a16="http://schemas.microsoft.com/office/drawing/2014/main" id="{44A151BD-E46F-49C7-BD49-161C353D16F3}"/>
              </a:ext>
            </a:extLst>
          </p:cNvPr>
          <p:cNvSpPr>
            <a:spLocks noGrp="1"/>
          </p:cNvSpPr>
          <p:nvPr>
            <p:ph type="ftr" sz="quarter" idx="11"/>
          </p:nvPr>
        </p:nvSpPr>
        <p:spPr/>
        <p:txBody>
          <a:bodyPr/>
          <a:lstStyle>
            <a:lvl1pPr>
              <a:defRPr/>
            </a:lvl1pPr>
          </a:lstStyle>
          <a:p>
            <a:pPr>
              <a:defRPr/>
            </a:pPr>
            <a:r>
              <a:rPr lang="fr-FR"/>
              <a:t>Michel Baupin – Histoire du marché, du 14ème siècle à sa "disparition" depuis 1980 – UIA – 2022 / 2023</a:t>
            </a:r>
          </a:p>
        </p:txBody>
      </p:sp>
      <p:sp>
        <p:nvSpPr>
          <p:cNvPr id="7" name="Espace réservé du numéro de diapositive 17">
            <a:extLst>
              <a:ext uri="{FF2B5EF4-FFF2-40B4-BE49-F238E27FC236}">
                <a16:creationId xmlns:a16="http://schemas.microsoft.com/office/drawing/2014/main" id="{C1CA435C-7674-42D9-AC1F-234B9B80832B}"/>
              </a:ext>
            </a:extLst>
          </p:cNvPr>
          <p:cNvSpPr>
            <a:spLocks noGrp="1"/>
          </p:cNvSpPr>
          <p:nvPr>
            <p:ph type="sldNum" sz="quarter" idx="12"/>
          </p:nvPr>
        </p:nvSpPr>
        <p:spPr/>
        <p:txBody>
          <a:bodyPr/>
          <a:lstStyle>
            <a:lvl1pPr>
              <a:defRPr/>
            </a:lvl1pPr>
          </a:lstStyle>
          <a:p>
            <a:pPr>
              <a:defRPr/>
            </a:pPr>
            <a:fld id="{636D1751-80DE-4377-AEBF-CBA9E812EC0E}" type="slidenum">
              <a:rPr lang="fr-FR" altLang="fr-FR"/>
              <a:pPr>
                <a:defRPr/>
              </a:pPr>
              <a:t>‹N°›</a:t>
            </a:fld>
            <a:endParaRPr lang="fr-FR" altLang="fr-FR"/>
          </a:p>
        </p:txBody>
      </p:sp>
    </p:spTree>
    <p:extLst>
      <p:ext uri="{BB962C8B-B14F-4D97-AF65-F5344CB8AC3E}">
        <p14:creationId xmlns:p14="http://schemas.microsoft.com/office/powerpoint/2010/main" val="1808863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5" name="Rogner et arrondir un rectangle à un seul coin 13">
            <a:extLst>
              <a:ext uri="{FF2B5EF4-FFF2-40B4-BE49-F238E27FC236}">
                <a16:creationId xmlns:a16="http://schemas.microsoft.com/office/drawing/2014/main" id="{07E63C95-8411-480B-BF54-A5569D9DDB1A}"/>
              </a:ext>
            </a:extLst>
          </p:cNvPr>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Triangle rectangle 5">
            <a:extLst>
              <a:ext uri="{FF2B5EF4-FFF2-40B4-BE49-F238E27FC236}">
                <a16:creationId xmlns:a16="http://schemas.microsoft.com/office/drawing/2014/main" id="{5E830925-F20D-4444-ACF8-D581DD4018A8}"/>
              </a:ext>
            </a:extLst>
          </p:cNvPr>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Forme libre 15">
            <a:extLst>
              <a:ext uri="{FF2B5EF4-FFF2-40B4-BE49-F238E27FC236}">
                <a16:creationId xmlns:a16="http://schemas.microsoft.com/office/drawing/2014/main" id="{14D99B00-B5AF-4597-97A4-1BB202ADD658}"/>
              </a:ext>
            </a:extLst>
          </p:cNvPr>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orme libre 16">
            <a:extLst>
              <a:ext uri="{FF2B5EF4-FFF2-40B4-BE49-F238E27FC236}">
                <a16:creationId xmlns:a16="http://schemas.microsoft.com/office/drawing/2014/main" id="{39221822-9856-4768-B9C3-7B72305E2C81}"/>
              </a:ext>
            </a:extLst>
          </p:cNvPr>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2" name="Titr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fr-FR"/>
              <a:t>Cliquez pour modifier le style du titre</a:t>
            </a:r>
            <a:endParaRPr lang="en-US"/>
          </a:p>
        </p:txBody>
      </p:sp>
      <p:sp>
        <p:nvSpPr>
          <p:cNvPr id="4" name="Espace réservé du texte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fr-FR"/>
              <a:t>Cliquez pour modifier les styles du texte du masque</a:t>
            </a: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fr-FR" noProof="0"/>
              <a:t>Cliquez sur l'icône pour ajouter une image</a:t>
            </a:r>
            <a:endParaRPr lang="en-US" noProof="0" dirty="0"/>
          </a:p>
        </p:txBody>
      </p:sp>
      <p:sp>
        <p:nvSpPr>
          <p:cNvPr id="9" name="Espace réservé de la date 4">
            <a:extLst>
              <a:ext uri="{FF2B5EF4-FFF2-40B4-BE49-F238E27FC236}">
                <a16:creationId xmlns:a16="http://schemas.microsoft.com/office/drawing/2014/main" id="{4DB5121E-B8BD-432D-B1BD-C90088CE32C3}"/>
              </a:ext>
            </a:extLst>
          </p:cNvPr>
          <p:cNvSpPr>
            <a:spLocks noGrp="1"/>
          </p:cNvSpPr>
          <p:nvPr>
            <p:ph type="dt" sz="half" idx="10"/>
          </p:nvPr>
        </p:nvSpPr>
        <p:spPr/>
        <p:txBody>
          <a:bodyPr/>
          <a:lstStyle>
            <a:lvl1pPr>
              <a:defRPr/>
            </a:lvl1pPr>
          </a:lstStyle>
          <a:p>
            <a:pPr>
              <a:defRPr/>
            </a:pPr>
            <a:endParaRPr lang="fr-FR"/>
          </a:p>
        </p:txBody>
      </p:sp>
      <p:sp>
        <p:nvSpPr>
          <p:cNvPr id="10" name="Espace réservé du pied de page 5">
            <a:extLst>
              <a:ext uri="{FF2B5EF4-FFF2-40B4-BE49-F238E27FC236}">
                <a16:creationId xmlns:a16="http://schemas.microsoft.com/office/drawing/2014/main" id="{5A67DF1C-1A5B-48AB-B178-C9245CF02D7E}"/>
              </a:ext>
            </a:extLst>
          </p:cNvPr>
          <p:cNvSpPr>
            <a:spLocks noGrp="1"/>
          </p:cNvSpPr>
          <p:nvPr>
            <p:ph type="ftr" sz="quarter" idx="11"/>
          </p:nvPr>
        </p:nvSpPr>
        <p:spPr/>
        <p:txBody>
          <a:bodyPr/>
          <a:lstStyle>
            <a:lvl1pPr>
              <a:defRPr/>
            </a:lvl1pPr>
          </a:lstStyle>
          <a:p>
            <a:pPr>
              <a:defRPr/>
            </a:pPr>
            <a:r>
              <a:rPr lang="fr-FR"/>
              <a:t>Michel Baupin – Histoire du marché, du 14ème siècle à sa "disparition" depuis 1980 – UIA – 2022 / 2023</a:t>
            </a:r>
          </a:p>
        </p:txBody>
      </p:sp>
      <p:sp>
        <p:nvSpPr>
          <p:cNvPr id="11" name="Espace réservé du numéro de diapositive 6">
            <a:extLst>
              <a:ext uri="{FF2B5EF4-FFF2-40B4-BE49-F238E27FC236}">
                <a16:creationId xmlns:a16="http://schemas.microsoft.com/office/drawing/2014/main" id="{F0633F81-8A58-4873-9B0D-1EE4DB26A856}"/>
              </a:ext>
            </a:extLst>
          </p:cNvPr>
          <p:cNvSpPr>
            <a:spLocks noGrp="1"/>
          </p:cNvSpPr>
          <p:nvPr>
            <p:ph type="sldNum" sz="quarter" idx="12"/>
          </p:nvPr>
        </p:nvSpPr>
        <p:spPr>
          <a:xfrm>
            <a:off x="8077200" y="6356350"/>
            <a:ext cx="609600" cy="365125"/>
          </a:xfrm>
        </p:spPr>
        <p:txBody>
          <a:bodyPr/>
          <a:lstStyle>
            <a:lvl1pPr>
              <a:defRPr smtClean="0"/>
            </a:lvl1pPr>
          </a:lstStyle>
          <a:p>
            <a:pPr>
              <a:defRPr/>
            </a:pPr>
            <a:fld id="{DEFEB3D7-F2FD-46F2-B159-EC8CA3888CC0}" type="slidenum">
              <a:rPr lang="fr-FR" altLang="fr-FR"/>
              <a:pPr>
                <a:defRPr/>
              </a:pPr>
              <a:t>‹N°›</a:t>
            </a:fld>
            <a:endParaRPr lang="fr-FR" altLang="fr-FR"/>
          </a:p>
        </p:txBody>
      </p:sp>
    </p:spTree>
    <p:extLst>
      <p:ext uri="{BB962C8B-B14F-4D97-AF65-F5344CB8AC3E}">
        <p14:creationId xmlns:p14="http://schemas.microsoft.com/office/powerpoint/2010/main" val="2421571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orme libre 6">
            <a:extLst>
              <a:ext uri="{FF2B5EF4-FFF2-40B4-BE49-F238E27FC236}">
                <a16:creationId xmlns:a16="http://schemas.microsoft.com/office/drawing/2014/main" id="{F1A975D5-E3E2-45E7-A183-27B5C22571DF}"/>
              </a:ext>
            </a:extLst>
          </p:cNvPr>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orme libre 7">
            <a:extLst>
              <a:ext uri="{FF2B5EF4-FFF2-40B4-BE49-F238E27FC236}">
                <a16:creationId xmlns:a16="http://schemas.microsoft.com/office/drawing/2014/main" id="{E93470A4-BD37-4118-A878-4BF6031BB8FB}"/>
              </a:ext>
            </a:extLst>
          </p:cNvPr>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1028" name="Espace réservé du titre 8">
            <a:extLst>
              <a:ext uri="{FF2B5EF4-FFF2-40B4-BE49-F238E27FC236}">
                <a16:creationId xmlns:a16="http://schemas.microsoft.com/office/drawing/2014/main" id="{2E7DBAEC-11EE-403D-A437-1E9BBC986237}"/>
              </a:ext>
            </a:extLst>
          </p:cNvPr>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fr-FR" altLang="fr-FR"/>
              <a:t>Cliquez pour modifier le style du titre</a:t>
            </a:r>
            <a:endParaRPr lang="en-US" altLang="fr-FR"/>
          </a:p>
        </p:txBody>
      </p:sp>
      <p:sp>
        <p:nvSpPr>
          <p:cNvPr id="1029" name="Espace réservé du texte 29">
            <a:extLst>
              <a:ext uri="{FF2B5EF4-FFF2-40B4-BE49-F238E27FC236}">
                <a16:creationId xmlns:a16="http://schemas.microsoft.com/office/drawing/2014/main" id="{6BD977B0-E9E0-41F8-AA1D-206E3730D0AA}"/>
              </a:ext>
            </a:extLst>
          </p:cNvPr>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endParaRPr lang="en-US" altLang="fr-FR"/>
          </a:p>
        </p:txBody>
      </p:sp>
      <p:sp>
        <p:nvSpPr>
          <p:cNvPr id="10" name="Espace réservé de la date 9">
            <a:extLst>
              <a:ext uri="{FF2B5EF4-FFF2-40B4-BE49-F238E27FC236}">
                <a16:creationId xmlns:a16="http://schemas.microsoft.com/office/drawing/2014/main" id="{6DAF6CB3-9BA2-498D-898C-C718A10E275A}"/>
              </a:ext>
            </a:extLst>
          </p:cNvPr>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fr-FR"/>
          </a:p>
        </p:txBody>
      </p:sp>
      <p:sp>
        <p:nvSpPr>
          <p:cNvPr id="22" name="Espace réservé du pied de page 21">
            <a:extLst>
              <a:ext uri="{FF2B5EF4-FFF2-40B4-BE49-F238E27FC236}">
                <a16:creationId xmlns:a16="http://schemas.microsoft.com/office/drawing/2014/main" id="{2D3FA7D6-0163-41F3-9F5D-8AE14C600381}"/>
              </a:ext>
            </a:extLst>
          </p:cNvPr>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r>
              <a:rPr lang="fr-FR"/>
              <a:t>Michel Baupin – Histoire du marché, du 14ème siècle à sa "disparition" depuis 1980 – UIA – 2022 / 2023</a:t>
            </a:r>
          </a:p>
        </p:txBody>
      </p:sp>
      <p:sp>
        <p:nvSpPr>
          <p:cNvPr id="18" name="Espace réservé du numéro de diapositive 17">
            <a:extLst>
              <a:ext uri="{FF2B5EF4-FFF2-40B4-BE49-F238E27FC236}">
                <a16:creationId xmlns:a16="http://schemas.microsoft.com/office/drawing/2014/main" id="{3AF678EF-84A0-4086-95EB-E40250E3DE24}"/>
              </a:ext>
            </a:extLst>
          </p:cNvPr>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smtClean="0">
                <a:solidFill>
                  <a:srgbClr val="045C75"/>
                </a:solidFill>
              </a:defRPr>
            </a:lvl1pPr>
          </a:lstStyle>
          <a:p>
            <a:pPr>
              <a:defRPr/>
            </a:pPr>
            <a:fld id="{038D6684-427A-4CA4-9840-F2FA6CB50328}" type="slidenum">
              <a:rPr lang="fr-FR" altLang="fr-FR"/>
              <a:pPr>
                <a:defRPr/>
              </a:pPr>
              <a:t>‹N°›</a:t>
            </a:fld>
            <a:endParaRPr lang="fr-FR" altLang="fr-FR"/>
          </a:p>
        </p:txBody>
      </p:sp>
      <p:grpSp>
        <p:nvGrpSpPr>
          <p:cNvPr id="1033" name="Groupe 1">
            <a:extLst>
              <a:ext uri="{FF2B5EF4-FFF2-40B4-BE49-F238E27FC236}">
                <a16:creationId xmlns:a16="http://schemas.microsoft.com/office/drawing/2014/main" id="{D7F01167-F98F-4B79-81A2-2A678D9260F5}"/>
              </a:ext>
            </a:extLst>
          </p:cNvPr>
          <p:cNvGrpSpPr>
            <a:grpSpLocks/>
          </p:cNvGrpSpPr>
          <p:nvPr/>
        </p:nvGrpSpPr>
        <p:grpSpPr bwMode="auto">
          <a:xfrm>
            <a:off x="-19050" y="203200"/>
            <a:ext cx="9180513" cy="647700"/>
            <a:chOff x="-19045" y="216550"/>
            <a:chExt cx="9180548" cy="649224"/>
          </a:xfrm>
        </p:grpSpPr>
        <p:sp>
          <p:nvSpPr>
            <p:cNvPr id="12" name="Forme libre 11">
              <a:extLst>
                <a:ext uri="{FF2B5EF4-FFF2-40B4-BE49-F238E27FC236}">
                  <a16:creationId xmlns:a16="http://schemas.microsoft.com/office/drawing/2014/main" id="{4C525D42-CE34-4690-9D54-174CB397878F}"/>
                </a:ext>
              </a:extLst>
            </p:cNvPr>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orme libre 12">
              <a:extLst>
                <a:ext uri="{FF2B5EF4-FFF2-40B4-BE49-F238E27FC236}">
                  <a16:creationId xmlns:a16="http://schemas.microsoft.com/office/drawing/2014/main" id="{4A932E28-4438-410A-AFF4-EB3FF80807A3}"/>
                </a:ext>
              </a:extLst>
            </p:cNvPr>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956" r:id="rId1"/>
    <p:sldLayoutId id="2147483948" r:id="rId2"/>
    <p:sldLayoutId id="2147483957" r:id="rId3"/>
    <p:sldLayoutId id="2147483949" r:id="rId4"/>
    <p:sldLayoutId id="2147483950" r:id="rId5"/>
    <p:sldLayoutId id="2147483951" r:id="rId6"/>
    <p:sldLayoutId id="2147483952" r:id="rId7"/>
    <p:sldLayoutId id="2147483953" r:id="rId8"/>
    <p:sldLayoutId id="2147483958" r:id="rId9"/>
    <p:sldLayoutId id="2147483954" r:id="rId10"/>
    <p:sldLayoutId id="2147483955" r:id="rId11"/>
  </p:sldLayoutIdLst>
  <p:hf sldNum="0" hd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slide" Target="slide16.xml"/><Relationship Id="rId5" Type="http://schemas.openxmlformats.org/officeDocument/2006/relationships/slide" Target="slide15.xml"/><Relationship Id="rId4" Type="http://schemas.openxmlformats.org/officeDocument/2006/relationships/slide" Target="slide14.xml"/></Relationships>
</file>

<file path=ppt/slides/_rels/slide14.xml.rels><?xml version="1.0" encoding="UTF-8" standalone="yes"?>
<Relationships xmlns="http://schemas.openxmlformats.org/package/2006/relationships"><Relationship Id="rId2" Type="http://schemas.openxmlformats.org/officeDocument/2006/relationships/slide" Target="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slide" Target="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slide" Target="slide1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slide" Target="slide1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slide" Target="slide20.xml"/><Relationship Id="rId1" Type="http://schemas.openxmlformats.org/officeDocument/2006/relationships/slideLayout" Target="../slideLayouts/slideLayout7.xml"/><Relationship Id="rId6" Type="http://schemas.openxmlformats.org/officeDocument/2006/relationships/slide" Target="slide22.xml"/><Relationship Id="rId5" Type="http://schemas.openxmlformats.org/officeDocument/2006/relationships/slide" Target="slide2.xml"/><Relationship Id="rId4" Type="http://schemas.openxmlformats.org/officeDocument/2006/relationships/slide" Target="slide24.xml"/></Relationships>
</file>

<file path=ppt/slides/_rels/slide2.xml.rels><?xml version="1.0" encoding="UTF-8" standalone="yes"?>
<Relationships xmlns="http://schemas.openxmlformats.org/package/2006/relationships"><Relationship Id="rId8" Type="http://schemas.openxmlformats.org/officeDocument/2006/relationships/slide" Target="slide27.xml"/><Relationship Id="rId3" Type="http://schemas.openxmlformats.org/officeDocument/2006/relationships/slide" Target="slide3.xml"/><Relationship Id="rId7" Type="http://schemas.openxmlformats.org/officeDocument/2006/relationships/slide" Target="slide25.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slide" Target="slide19.xml"/><Relationship Id="rId5" Type="http://schemas.openxmlformats.org/officeDocument/2006/relationships/slide" Target="slide13.xml"/><Relationship Id="rId10" Type="http://schemas.openxmlformats.org/officeDocument/2006/relationships/slide" Target="slide33.xml"/><Relationship Id="rId4" Type="http://schemas.openxmlformats.org/officeDocument/2006/relationships/slide" Target="slide4.xml"/><Relationship Id="rId9" Type="http://schemas.openxmlformats.org/officeDocument/2006/relationships/slide" Target="slide31.xml"/></Relationships>
</file>

<file path=ppt/slides/_rels/slide20.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slide" Target="slide2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slide" Target="slide21.xml"/><Relationship Id="rId1" Type="http://schemas.openxmlformats.org/officeDocument/2006/relationships/slideLayout" Target="../slideLayouts/slideLayout7.xml"/><Relationship Id="rId4" Type="http://schemas.openxmlformats.org/officeDocument/2006/relationships/slide" Target="slide19.xml"/></Relationships>
</file>

<file path=ppt/slides/_rels/slide23.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28.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29.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3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7" Type="http://schemas.openxmlformats.org/officeDocument/2006/relationships/slide" Target="slide8.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slide" Target="slide9.xml"/><Relationship Id="rId5" Type="http://schemas.openxmlformats.org/officeDocument/2006/relationships/slide" Target="slide6.xml"/><Relationship Id="rId4" Type="http://schemas.openxmlformats.org/officeDocument/2006/relationships/slide" Target="slide5.xml"/></Relationships>
</file>

<file path=ppt/slides/_rels/slide5.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7.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slide" Target="slide4.xml"/><Relationship Id="rId4" Type="http://schemas.openxmlformats.org/officeDocument/2006/relationships/slide" Target="slide6.xml"/></Relationships>
</file>

<file path=ppt/slides/_rels/slide9.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7">
            <a:extLst>
              <a:ext uri="{FF2B5EF4-FFF2-40B4-BE49-F238E27FC236}">
                <a16:creationId xmlns:a16="http://schemas.microsoft.com/office/drawing/2014/main" id="{1EC9CF03-BDA3-42DB-A16E-EF8384FA1A36}"/>
              </a:ext>
            </a:extLst>
          </p:cNvPr>
          <p:cNvSpPr>
            <a:spLocks noChangeArrowheads="1"/>
          </p:cNvSpPr>
          <p:nvPr/>
        </p:nvSpPr>
        <p:spPr bwMode="auto">
          <a:xfrm>
            <a:off x="10058400" y="21336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endParaRPr lang="fr-FR" altLang="fr-FR" dirty="0"/>
          </a:p>
        </p:txBody>
      </p:sp>
      <p:sp>
        <p:nvSpPr>
          <p:cNvPr id="7171" name="Rectangle 45">
            <a:extLst>
              <a:ext uri="{FF2B5EF4-FFF2-40B4-BE49-F238E27FC236}">
                <a16:creationId xmlns:a16="http://schemas.microsoft.com/office/drawing/2014/main" id="{F456513A-8E44-4EAC-B1CD-6F147A7CC3AD}"/>
              </a:ext>
            </a:extLst>
          </p:cNvPr>
          <p:cNvSpPr>
            <a:spLocks noChangeArrowheads="1"/>
          </p:cNvSpPr>
          <p:nvPr/>
        </p:nvSpPr>
        <p:spPr bwMode="auto">
          <a:xfrm>
            <a:off x="3657600" y="2743200"/>
            <a:ext cx="2295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3330575" algn="l"/>
              </a:tabLst>
              <a:defRPr sz="2400">
                <a:solidFill>
                  <a:schemeClr val="tx1"/>
                </a:solidFill>
                <a:latin typeface="Times New Roman" panose="02020603050405020304" pitchFamily="18" charset="0"/>
              </a:defRPr>
            </a:lvl1pPr>
            <a:lvl2pPr marL="742950" indent="-285750">
              <a:tabLst>
                <a:tab pos="3330575" algn="l"/>
              </a:tabLst>
              <a:defRPr sz="2400">
                <a:solidFill>
                  <a:schemeClr val="tx1"/>
                </a:solidFill>
                <a:latin typeface="Times New Roman" panose="02020603050405020304" pitchFamily="18" charset="0"/>
              </a:defRPr>
            </a:lvl2pPr>
            <a:lvl3pPr marL="1143000" indent="-228600">
              <a:tabLst>
                <a:tab pos="3330575" algn="l"/>
              </a:tabLst>
              <a:defRPr sz="2400">
                <a:solidFill>
                  <a:schemeClr val="tx1"/>
                </a:solidFill>
                <a:latin typeface="Times New Roman" panose="02020603050405020304" pitchFamily="18" charset="0"/>
              </a:defRPr>
            </a:lvl3pPr>
            <a:lvl4pPr marL="1600200" indent="-228600">
              <a:tabLst>
                <a:tab pos="3330575" algn="l"/>
              </a:tabLst>
              <a:defRPr sz="2400">
                <a:solidFill>
                  <a:schemeClr val="tx1"/>
                </a:solidFill>
                <a:latin typeface="Times New Roman" panose="02020603050405020304" pitchFamily="18" charset="0"/>
              </a:defRPr>
            </a:lvl4pPr>
            <a:lvl5pPr marL="2057400" indent="-228600">
              <a:tabLst>
                <a:tab pos="3330575" algn="l"/>
              </a:tabLst>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9pPr>
          </a:lstStyle>
          <a:p>
            <a:endParaRPr lang="fr-FR" altLang="fr-FR" dirty="0"/>
          </a:p>
        </p:txBody>
      </p:sp>
      <p:grpSp>
        <p:nvGrpSpPr>
          <p:cNvPr id="7172" name="Group 49">
            <a:extLst>
              <a:ext uri="{FF2B5EF4-FFF2-40B4-BE49-F238E27FC236}">
                <a16:creationId xmlns:a16="http://schemas.microsoft.com/office/drawing/2014/main" id="{644D49DC-79F7-4F30-B00A-28366FC6BBEE}"/>
              </a:ext>
            </a:extLst>
          </p:cNvPr>
          <p:cNvGrpSpPr>
            <a:grpSpLocks/>
          </p:cNvGrpSpPr>
          <p:nvPr/>
        </p:nvGrpSpPr>
        <p:grpSpPr bwMode="auto">
          <a:xfrm>
            <a:off x="3692525" y="2809875"/>
            <a:ext cx="6346825" cy="0"/>
            <a:chOff x="28" y="0"/>
            <a:chExt cx="3998" cy="0"/>
          </a:xfrm>
        </p:grpSpPr>
        <p:sp>
          <p:nvSpPr>
            <p:cNvPr id="7177" name="Rectangle 44">
              <a:extLst>
                <a:ext uri="{FF2B5EF4-FFF2-40B4-BE49-F238E27FC236}">
                  <a16:creationId xmlns:a16="http://schemas.microsoft.com/office/drawing/2014/main" id="{8175FC8B-A8E4-4047-BD54-32F17727EC7E}"/>
                </a:ext>
              </a:extLst>
            </p:cNvPr>
            <p:cNvSpPr>
              <a:spLocks noChangeArrowheads="1"/>
            </p:cNvSpPr>
            <p:nvPr/>
          </p:nvSpPr>
          <p:spPr bwMode="auto">
            <a:xfrm>
              <a:off x="28" y="0"/>
              <a:ext cx="1446"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fr-FR" altLang="fr-FR" dirty="0"/>
            </a:p>
          </p:txBody>
        </p:sp>
        <p:sp>
          <p:nvSpPr>
            <p:cNvPr id="7178" name="Rectangle 46">
              <a:extLst>
                <a:ext uri="{FF2B5EF4-FFF2-40B4-BE49-F238E27FC236}">
                  <a16:creationId xmlns:a16="http://schemas.microsoft.com/office/drawing/2014/main" id="{8375E9C1-11E4-46EE-8D1C-95C440193F29}"/>
                </a:ext>
              </a:extLst>
            </p:cNvPr>
            <p:cNvSpPr>
              <a:spLocks noChangeArrowheads="1" noTextEdit="1"/>
            </p:cNvSpPr>
            <p:nvPr/>
          </p:nvSpPr>
          <p:spPr bwMode="auto">
            <a:xfrm>
              <a:off x="1474" y="0"/>
              <a:ext cx="1021"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fr-FR" dirty="0"/>
            </a:p>
          </p:txBody>
        </p:sp>
        <p:sp>
          <p:nvSpPr>
            <p:cNvPr id="7179" name="Rectangle 47">
              <a:extLst>
                <a:ext uri="{FF2B5EF4-FFF2-40B4-BE49-F238E27FC236}">
                  <a16:creationId xmlns:a16="http://schemas.microsoft.com/office/drawing/2014/main" id="{08683776-389E-4178-BB85-D1F03C9A46ED}"/>
                </a:ext>
              </a:extLst>
            </p:cNvPr>
            <p:cNvSpPr>
              <a:spLocks noChangeArrowheads="1"/>
            </p:cNvSpPr>
            <p:nvPr/>
          </p:nvSpPr>
          <p:spPr bwMode="auto">
            <a:xfrm>
              <a:off x="2495" y="0"/>
              <a:ext cx="1531"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fr-FR" altLang="fr-FR" dirty="0"/>
            </a:p>
          </p:txBody>
        </p:sp>
      </p:grpSp>
      <p:sp>
        <p:nvSpPr>
          <p:cNvPr id="7173" name="Rectangle 48">
            <a:extLst>
              <a:ext uri="{FF2B5EF4-FFF2-40B4-BE49-F238E27FC236}">
                <a16:creationId xmlns:a16="http://schemas.microsoft.com/office/drawing/2014/main" id="{5D017364-B7DC-4CA1-9B75-846C293059A7}"/>
              </a:ext>
            </a:extLst>
          </p:cNvPr>
          <p:cNvSpPr>
            <a:spLocks noChangeArrowheads="1"/>
          </p:cNvSpPr>
          <p:nvPr/>
        </p:nvSpPr>
        <p:spPr bwMode="auto">
          <a:xfrm>
            <a:off x="10361613" y="2763838"/>
            <a:ext cx="24304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3330575" algn="l"/>
              </a:tabLst>
              <a:defRPr sz="2400">
                <a:solidFill>
                  <a:schemeClr val="tx1"/>
                </a:solidFill>
                <a:latin typeface="Times New Roman" panose="02020603050405020304" pitchFamily="18" charset="0"/>
              </a:defRPr>
            </a:lvl1pPr>
            <a:lvl2pPr marL="742950" indent="-285750">
              <a:tabLst>
                <a:tab pos="3330575" algn="l"/>
              </a:tabLst>
              <a:defRPr sz="2400">
                <a:solidFill>
                  <a:schemeClr val="tx1"/>
                </a:solidFill>
                <a:latin typeface="Times New Roman" panose="02020603050405020304" pitchFamily="18" charset="0"/>
              </a:defRPr>
            </a:lvl2pPr>
            <a:lvl3pPr marL="1143000" indent="-228600">
              <a:tabLst>
                <a:tab pos="3330575" algn="l"/>
              </a:tabLst>
              <a:defRPr sz="2400">
                <a:solidFill>
                  <a:schemeClr val="tx1"/>
                </a:solidFill>
                <a:latin typeface="Times New Roman" panose="02020603050405020304" pitchFamily="18" charset="0"/>
              </a:defRPr>
            </a:lvl3pPr>
            <a:lvl4pPr marL="1600200" indent="-228600">
              <a:tabLst>
                <a:tab pos="3330575" algn="l"/>
              </a:tabLst>
              <a:defRPr sz="2400">
                <a:solidFill>
                  <a:schemeClr val="tx1"/>
                </a:solidFill>
                <a:latin typeface="Times New Roman" panose="02020603050405020304" pitchFamily="18" charset="0"/>
              </a:defRPr>
            </a:lvl4pPr>
            <a:lvl5pPr marL="2057400" indent="-228600">
              <a:tabLst>
                <a:tab pos="3330575" algn="l"/>
              </a:tabLst>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9pPr>
          </a:lstStyle>
          <a:p>
            <a:endParaRPr lang="fr-FR" altLang="fr-FR" dirty="0"/>
          </a:p>
        </p:txBody>
      </p:sp>
      <p:sp>
        <p:nvSpPr>
          <p:cNvPr id="7174" name="Rectangle 10">
            <a:extLst>
              <a:ext uri="{FF2B5EF4-FFF2-40B4-BE49-F238E27FC236}">
                <a16:creationId xmlns:a16="http://schemas.microsoft.com/office/drawing/2014/main" id="{D6292A05-1B8D-4F05-A27E-57CAF72EEF66}"/>
              </a:ext>
            </a:extLst>
          </p:cNvPr>
          <p:cNvSpPr>
            <a:spLocks noChangeArrowheads="1"/>
          </p:cNvSpPr>
          <p:nvPr/>
        </p:nvSpPr>
        <p:spPr bwMode="auto">
          <a:xfrm>
            <a:off x="0" y="4763"/>
            <a:ext cx="2260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2000" b="1" dirty="0">
                <a:latin typeface="Arial" panose="020B0604020202020204" pitchFamily="34" charset="0"/>
              </a:rPr>
              <a:t>UIA NORMANDIE</a:t>
            </a:r>
            <a:endParaRPr lang="fr-FR" altLang="fr-FR" dirty="0">
              <a:solidFill>
                <a:srgbClr val="CC00CC"/>
              </a:solidFill>
            </a:endParaRPr>
          </a:p>
        </p:txBody>
      </p:sp>
      <p:sp>
        <p:nvSpPr>
          <p:cNvPr id="7175" name="Text Box 14">
            <a:extLst>
              <a:ext uri="{FF2B5EF4-FFF2-40B4-BE49-F238E27FC236}">
                <a16:creationId xmlns:a16="http://schemas.microsoft.com/office/drawing/2014/main" id="{6A46D5AB-C48F-4917-83EC-2C681154E07E}"/>
              </a:ext>
            </a:extLst>
          </p:cNvPr>
          <p:cNvSpPr txBox="1">
            <a:spLocks noChangeArrowheads="1"/>
          </p:cNvSpPr>
          <p:nvPr/>
        </p:nvSpPr>
        <p:spPr bwMode="auto">
          <a:xfrm>
            <a:off x="0" y="782612"/>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fr-FR" altLang="fr-FR" sz="2800" b="1" dirty="0">
                <a:latin typeface="Arial" panose="020B0604020202020204" pitchFamily="34" charset="0"/>
              </a:rPr>
              <a:t>Michel Baupin</a:t>
            </a:r>
            <a:endParaRPr lang="fr-FR" sz="4000" b="1" dirty="0">
              <a:solidFill>
                <a:srgbClr val="0000FF"/>
              </a:solidFill>
              <a:effectLst/>
              <a:latin typeface="Arial" panose="020B0604020202020204" pitchFamily="34" charset="0"/>
              <a:ea typeface="Arial" panose="020B0604020202020204" pitchFamily="34" charset="0"/>
              <a:cs typeface="Arial" panose="020B0604020202020204" pitchFamily="34" charset="0"/>
            </a:endParaRPr>
          </a:p>
        </p:txBody>
      </p:sp>
      <p:sp>
        <p:nvSpPr>
          <p:cNvPr id="7176" name="Rectangle 18">
            <a:extLst>
              <a:ext uri="{FF2B5EF4-FFF2-40B4-BE49-F238E27FC236}">
                <a16:creationId xmlns:a16="http://schemas.microsoft.com/office/drawing/2014/main" id="{47E23004-4135-4F4F-B5FB-725BEB655CF7}"/>
              </a:ext>
            </a:extLst>
          </p:cNvPr>
          <p:cNvSpPr>
            <a:spLocks noChangeArrowheads="1"/>
          </p:cNvSpPr>
          <p:nvPr/>
        </p:nvSpPr>
        <p:spPr bwMode="auto">
          <a:xfrm>
            <a:off x="575556" y="1573105"/>
            <a:ext cx="7992888" cy="969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fr-FR" altLang="fr-FR" sz="1900" b="1" dirty="0"/>
              <a:t>Chercheur au NIMEC</a:t>
            </a:r>
          </a:p>
          <a:p>
            <a:pPr algn="ctr"/>
            <a:endParaRPr lang="fr-FR" altLang="fr-FR" sz="1900" b="1" dirty="0"/>
          </a:p>
          <a:p>
            <a:pPr algn="ctr"/>
            <a:r>
              <a:rPr lang="fr-FR" altLang="fr-FR" sz="1900" b="1" dirty="0"/>
              <a:t>Normandie Innovation Marché Entreprise Consommation</a:t>
            </a:r>
          </a:p>
        </p:txBody>
      </p:sp>
      <p:sp>
        <p:nvSpPr>
          <p:cNvPr id="2" name="Espace réservé du pied de page 1">
            <a:extLst>
              <a:ext uri="{FF2B5EF4-FFF2-40B4-BE49-F238E27FC236}">
                <a16:creationId xmlns:a16="http://schemas.microsoft.com/office/drawing/2014/main" id="{C7323C58-D7ED-43ED-8139-12282405BA6D}"/>
              </a:ext>
            </a:extLst>
          </p:cNvPr>
          <p:cNvSpPr>
            <a:spLocks noGrp="1"/>
          </p:cNvSpPr>
          <p:nvPr>
            <p:ph type="ftr" sz="quarter" idx="11"/>
          </p:nvPr>
        </p:nvSpPr>
        <p:spPr>
          <a:xfrm>
            <a:off x="1277634" y="6453336"/>
            <a:ext cx="6696744" cy="196131"/>
          </a:xfrm>
        </p:spPr>
        <p:txBody>
          <a:bodyPr/>
          <a:lstStyle/>
          <a:p>
            <a:pPr>
              <a:defRPr/>
            </a:pPr>
            <a:r>
              <a:rPr lang="fr-FR" dirty="0"/>
              <a:t>Michel Baupin – Histoire du marché, du 14ème siècle à sa "disparition" depuis 1980 – UIA – 2022 / 2023</a:t>
            </a:r>
          </a:p>
        </p:txBody>
      </p:sp>
      <p:sp>
        <p:nvSpPr>
          <p:cNvPr id="4" name="ZoneTexte 3">
            <a:extLst>
              <a:ext uri="{FF2B5EF4-FFF2-40B4-BE49-F238E27FC236}">
                <a16:creationId xmlns:a16="http://schemas.microsoft.com/office/drawing/2014/main" id="{36CAF739-AD01-F2F3-BF4B-60C633DC85E9}"/>
              </a:ext>
            </a:extLst>
          </p:cNvPr>
          <p:cNvSpPr txBox="1"/>
          <p:nvPr/>
        </p:nvSpPr>
        <p:spPr>
          <a:xfrm>
            <a:off x="683568" y="3499655"/>
            <a:ext cx="7884876" cy="1338828"/>
          </a:xfrm>
          <a:prstGeom prst="rect">
            <a:avLst/>
          </a:prstGeom>
          <a:noFill/>
        </p:spPr>
        <p:txBody>
          <a:bodyPr wrap="square">
            <a:spAutoFit/>
          </a:bodyPr>
          <a:lstStyle/>
          <a:p>
            <a:pPr algn="ctr"/>
            <a:r>
              <a:rPr lang="fr-FR" sz="4000" b="1" dirty="0">
                <a:solidFill>
                  <a:srgbClr val="0000FF"/>
                </a:solidFill>
                <a:effectLst/>
                <a:latin typeface="Arial" panose="020B0604020202020204" pitchFamily="34" charset="0"/>
                <a:ea typeface="Arial" panose="020B0604020202020204" pitchFamily="34" charset="0"/>
                <a:cs typeface="Arial" panose="020B0604020202020204" pitchFamily="34" charset="0"/>
              </a:rPr>
              <a:t>Histoire du marché</a:t>
            </a:r>
          </a:p>
          <a:p>
            <a:pPr algn="l"/>
            <a:endParaRPr lang="fr-FR" sz="1600" b="0" i="0" u="none" strike="noStrike" baseline="0" dirty="0">
              <a:solidFill>
                <a:srgbClr val="000000"/>
              </a:solidFill>
              <a:latin typeface="Ubuntu" panose="020B0504030602030204" pitchFamily="34" charset="0"/>
            </a:endParaRPr>
          </a:p>
          <a:p>
            <a:pPr algn="ctr"/>
            <a:r>
              <a:rPr lang="fr-FR" sz="1600" b="0" i="0" u="none" strike="noStrike" baseline="0" dirty="0">
                <a:solidFill>
                  <a:srgbClr val="000000"/>
                </a:solidFill>
                <a:latin typeface="Ubuntu" panose="020B0504030602030204" pitchFamily="34" charset="0"/>
              </a:rPr>
              <a:t> </a:t>
            </a:r>
            <a:r>
              <a:rPr lang="fr-FR" sz="2500" b="1" i="1" u="none" strike="noStrike" baseline="0" dirty="0">
                <a:solidFill>
                  <a:srgbClr val="0000FF"/>
                </a:solidFill>
                <a:latin typeface="Arial" panose="020B0604020202020204" pitchFamily="34" charset="0"/>
                <a:cs typeface="Arial" panose="020B0604020202020204" pitchFamily="34" charset="0"/>
              </a:rPr>
              <a:t>du 14ème siècle à sa « disparition » depuis 1980 </a:t>
            </a:r>
            <a:endParaRPr lang="fr-FR" altLang="fr-FR" sz="2500" b="1" dirty="0">
              <a:solidFill>
                <a:srgbClr val="3333FF"/>
              </a:solidFill>
              <a:latin typeface="Arial Unicode MS" panose="020B0604020202020204" pitchFamily="34" charset="-128"/>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4A13E1E8-4833-4C5D-B57E-D4C74CF77EFD}"/>
              </a:ext>
            </a:extLst>
          </p:cNvPr>
          <p:cNvSpPr txBox="1"/>
          <p:nvPr/>
        </p:nvSpPr>
        <p:spPr>
          <a:xfrm>
            <a:off x="50921" y="827083"/>
            <a:ext cx="8870735" cy="5540491"/>
          </a:xfrm>
          <a:prstGeom prst="rect">
            <a:avLst/>
          </a:prstGeom>
          <a:noFill/>
        </p:spPr>
        <p:txBody>
          <a:bodyPr wrap="square">
            <a:spAutoFit/>
          </a:bodyPr>
          <a:lstStyle/>
          <a:p>
            <a:pPr marL="174625" marR="0" lvl="0" indent="0" algn="just" defTabSz="914400" rtl="0" eaLnBrk="0" fontAlgn="base" latinLnBrk="0" hangingPunct="0">
              <a:lnSpc>
                <a:spcPct val="250000"/>
              </a:lnSpc>
              <a:spcBef>
                <a:spcPts val="0"/>
              </a:spcBef>
              <a:spcAft>
                <a:spcPct val="0"/>
              </a:spcAft>
              <a:buClrTx/>
              <a:buSzTx/>
              <a:buFontTx/>
              <a:buNone/>
              <a:tabLst/>
              <a:defRPr/>
            </a:pPr>
            <a:r>
              <a:rPr kumimoji="0" lang="fr-FR" sz="1800" b="1" i="0" strike="noStrike" kern="1200" cap="none" spc="0" normalizeH="0" baseline="0" noProof="0" dirty="0">
                <a:ln>
                  <a:noFill/>
                </a:ln>
                <a:solidFill>
                  <a:srgbClr val="C00000"/>
                </a:solidFill>
                <a:effectLst/>
                <a:uLnTx/>
                <a:uFillTx/>
                <a:latin typeface="Arial" panose="020B0604020202020204" pitchFamily="34" charset="0"/>
                <a:ea typeface="Calibri" panose="020F0502020204030204" pitchFamily="34" charset="0"/>
                <a:cs typeface="Times New Roman" panose="02020603050405020304" pitchFamily="18" charset="0"/>
              </a:rPr>
              <a:t>Le commerce au Moyen-Age (600 après J.C – 1500 après J.C.) (2/4)</a:t>
            </a:r>
            <a:endParaRPr lang="fr-FR" sz="18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endParaRPr>
          </a:p>
          <a:p>
            <a:pPr marL="460375" indent="-285750" algn="just">
              <a:lnSpc>
                <a:spcPct val="150000"/>
              </a:lnSpc>
              <a:buFont typeface="Arial" panose="020B0604020202020204" pitchFamily="34" charset="0"/>
              <a:buChar char="•"/>
            </a:pPr>
            <a:r>
              <a:rPr lang="fr-FR" sz="1600" b="1" dirty="0">
                <a:latin typeface="Arial" panose="020B0604020202020204" pitchFamily="34" charset="0"/>
                <a:ea typeface="Calibri" panose="020F0502020204030204" pitchFamily="34" charset="0"/>
              </a:rPr>
              <a:t>la prise de conscience que la</a:t>
            </a:r>
            <a:r>
              <a:rPr lang="fr-FR" sz="1600" b="1" dirty="0">
                <a:effectLst/>
                <a:latin typeface="Arial" panose="020B0604020202020204" pitchFamily="34" charset="0"/>
                <a:ea typeface="Calibri" panose="020F0502020204030204" pitchFamily="34" charset="0"/>
              </a:rPr>
              <a:t> terre, les domaines, les manoirs ou les châteaux étaient des propriétés librement vendables et productrices de rentes après que les hommes aient progressivement conçu les idées abstraites de terre, de produits du travail et de capital permettant l’utilisation d’outils de production,</a:t>
            </a:r>
            <a:endParaRPr lang="fr-FR" sz="1600" b="1" dirty="0">
              <a:latin typeface="Arial" panose="020B0604020202020204" pitchFamily="34" charset="0"/>
              <a:ea typeface="Calibri" panose="020F0502020204030204" pitchFamily="34" charset="0"/>
            </a:endParaRPr>
          </a:p>
          <a:p>
            <a:pPr marL="460375" indent="-285750" algn="just">
              <a:lnSpc>
                <a:spcPct val="150000"/>
              </a:lnSpc>
              <a:buFont typeface="Arial" panose="020B0604020202020204" pitchFamily="34" charset="0"/>
              <a:buChar char="•"/>
            </a:pPr>
            <a:r>
              <a:rPr lang="fr-FR" sz="1600" b="1" dirty="0">
                <a:effectLst/>
                <a:latin typeface="Arial" panose="020B0604020202020204" pitchFamily="34" charset="0"/>
                <a:ea typeface="Calibri" panose="020F0502020204030204" pitchFamily="34" charset="0"/>
              </a:rPr>
              <a:t>l'éveil de la curiosité scientifique qui vit apparaître de nombreuses inventions mettant en évidence l’idée que le progrès technique pouvait être favorable pour tous,</a:t>
            </a:r>
          </a:p>
          <a:p>
            <a:pPr marL="460375" indent="-285750" algn="just">
              <a:lnSpc>
                <a:spcPct val="150000"/>
              </a:lnSpc>
              <a:buFont typeface="Arial" panose="020B0604020202020204" pitchFamily="34" charset="0"/>
              <a:buChar char="•"/>
            </a:pPr>
            <a:r>
              <a:rPr lang="fr-FR" sz="1600" b="1" dirty="0">
                <a:effectLst/>
                <a:latin typeface="Arial" panose="020B0604020202020204" pitchFamily="34" charset="0"/>
                <a:ea typeface="Calibri" panose="020F0502020204030204" pitchFamily="34" charset="0"/>
              </a:rPr>
              <a:t>le développement de </a:t>
            </a:r>
            <a:r>
              <a:rPr lang="fr-FR" sz="1600" b="1" dirty="0">
                <a:latin typeface="Arial" panose="020B0604020202020204" pitchFamily="34" charset="0"/>
                <a:ea typeface="Calibri" panose="020F0502020204030204" pitchFamily="34" charset="0"/>
              </a:rPr>
              <a:t>productions nouvelles et rentables </a:t>
            </a:r>
            <a:r>
              <a:rPr lang="fr-FR" sz="1600" b="1" dirty="0">
                <a:effectLst/>
                <a:latin typeface="Arial" panose="020B0604020202020204" pitchFamily="34" charset="0"/>
                <a:ea typeface="Calibri" panose="020F0502020204030204" pitchFamily="34" charset="0"/>
              </a:rPr>
              <a:t>comme celle de la laine en Angleterre à l’origine du phénomène des enclosures qui suscita de nombreuses révoltes,</a:t>
            </a:r>
          </a:p>
          <a:p>
            <a:pPr marL="460375" indent="-285750" algn="just">
              <a:lnSpc>
                <a:spcPct val="150000"/>
              </a:lnSpc>
              <a:buFont typeface="Arial" panose="020B0604020202020204" pitchFamily="34" charset="0"/>
              <a:buChar char="•"/>
            </a:pPr>
            <a:r>
              <a:rPr lang="fr-FR" sz="1600" b="1" dirty="0">
                <a:effectLst/>
                <a:latin typeface="Arial" panose="020B0604020202020204" pitchFamily="34" charset="0"/>
                <a:ea typeface="Calibri" panose="020F0502020204030204" pitchFamily="34" charset="0"/>
                <a:cs typeface="Times New Roman" panose="02020603050405020304" pitchFamily="18" charset="0"/>
              </a:rPr>
              <a:t>la proto-industrie mise en œuvre par de nombreux paysans, notamment  en hiver. Des marchands leur apportaient la matière première (laine, coton, lin, etc.) et les outils puis récupéraient le produit fini pour le vendre en ville. </a:t>
            </a:r>
            <a:r>
              <a:rPr lang="fr-FR" sz="1600" b="1" dirty="0">
                <a:effectLst/>
                <a:latin typeface="Arial" panose="020B0604020202020204" pitchFamily="34" charset="0"/>
                <a:ea typeface="Calibri" panose="020F0502020204030204" pitchFamily="34" charset="0"/>
                <a:cs typeface="Arial" panose="020B0604020202020204" pitchFamily="34" charset="0"/>
              </a:rPr>
              <a:t>Elle se développe </a:t>
            </a:r>
            <a:r>
              <a:rPr lang="fr-FR" sz="1600" b="1" dirty="0">
                <a:latin typeface="Arial" panose="020B0604020202020204" pitchFamily="34" charset="0"/>
                <a:ea typeface="Calibri" panose="020F0502020204030204" pitchFamily="34" charset="0"/>
                <a:cs typeface="Arial" panose="020B0604020202020204" pitchFamily="34" charset="0"/>
              </a:rPr>
              <a:t>hors de l’influence des corporations, ce qui permet aux marchands de fixer les prix,</a:t>
            </a:r>
            <a:endParaRPr lang="fr-FR" sz="1600" b="1" dirty="0">
              <a:effectLst/>
              <a:latin typeface="Arial" panose="020B0604020202020204" pitchFamily="34" charset="0"/>
              <a:ea typeface="Calibri" panose="020F0502020204030204" pitchFamily="34" charset="0"/>
            </a:endParaRPr>
          </a:p>
        </p:txBody>
      </p:sp>
      <p:sp>
        <p:nvSpPr>
          <p:cNvPr id="8" name="ZoneTexte 7">
            <a:extLst>
              <a:ext uri="{FF2B5EF4-FFF2-40B4-BE49-F238E27FC236}">
                <a16:creationId xmlns:a16="http://schemas.microsoft.com/office/drawing/2014/main" id="{64BC66B2-1358-4E65-95AA-5251A1F41834}"/>
              </a:ext>
            </a:extLst>
          </p:cNvPr>
          <p:cNvSpPr txBox="1"/>
          <p:nvPr/>
        </p:nvSpPr>
        <p:spPr>
          <a:xfrm>
            <a:off x="690216" y="620688"/>
            <a:ext cx="8176022" cy="461665"/>
          </a:xfrm>
          <a:prstGeom prst="rect">
            <a:avLst/>
          </a:prstGeom>
          <a:noFill/>
        </p:spPr>
        <p:txBody>
          <a:bodyPr wrap="square">
            <a:spAutoFit/>
          </a:bodyPr>
          <a:lstStyle/>
          <a:p>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Le commerce dans l’</a:t>
            </a:r>
            <a:r>
              <a:rPr lang="fr-FR" b="1" dirty="0">
                <a:solidFill>
                  <a:srgbClr val="0000FF"/>
                </a:solidFill>
                <a:latin typeface="Arial" panose="020B0604020202020204" pitchFamily="34" charset="0"/>
                <a:ea typeface="Calibri" panose="020F0502020204030204" pitchFamily="34" charset="0"/>
                <a:cs typeface="Times New Roman" panose="02020603050405020304" pitchFamily="18" charset="0"/>
              </a:rPr>
              <a:t>Antiquité et au Moyen-Age</a:t>
            </a:r>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 </a:t>
            </a:r>
            <a:r>
              <a:rPr lang="fr-FR" sz="2400" b="1" dirty="0">
                <a:solidFill>
                  <a:srgbClr val="3333FF"/>
                </a:solidFill>
                <a:effectLst/>
                <a:latin typeface="Arial" panose="020B0604020202020204" pitchFamily="34" charset="0"/>
                <a:ea typeface="Calibri" panose="020F0502020204030204" pitchFamily="34" charset="0"/>
                <a:cs typeface="Times New Roman" panose="02020603050405020304" pitchFamily="18" charset="0"/>
              </a:rPr>
              <a:t>(7/9)</a:t>
            </a:r>
            <a:endParaRPr lang="fr-FR" dirty="0">
              <a:solidFill>
                <a:srgbClr val="3333FF"/>
              </a:solidFill>
            </a:endParaRPr>
          </a:p>
        </p:txBody>
      </p:sp>
      <p:sp>
        <p:nvSpPr>
          <p:cNvPr id="5" name="Espace réservé du pied de page 4">
            <a:extLst>
              <a:ext uri="{FF2B5EF4-FFF2-40B4-BE49-F238E27FC236}">
                <a16:creationId xmlns:a16="http://schemas.microsoft.com/office/drawing/2014/main" id="{BCFE4D2C-9046-6B55-C20E-F5A4EB1AF8FB}"/>
              </a:ext>
            </a:extLst>
          </p:cNvPr>
          <p:cNvSpPr>
            <a:spLocks noGrp="1"/>
          </p:cNvSpPr>
          <p:nvPr>
            <p:ph type="ftr" sz="quarter" idx="11"/>
          </p:nvPr>
        </p:nvSpPr>
        <p:spPr/>
        <p:txBody>
          <a:bodyPr/>
          <a:lstStyle/>
          <a:p>
            <a:pPr>
              <a:defRPr/>
            </a:pPr>
            <a:r>
              <a:rPr lang="fr-FR"/>
              <a:t>Michel Baupin – Histoire du marché, du 14ème siècle à sa "disparition" depuis 1980 – UIA – 2022 / 2023</a:t>
            </a:r>
            <a:endParaRPr lang="fr-FR" dirty="0"/>
          </a:p>
        </p:txBody>
      </p:sp>
      <p:sp>
        <p:nvSpPr>
          <p:cNvPr id="3" name="ZoneTexte 2">
            <a:extLst>
              <a:ext uri="{FF2B5EF4-FFF2-40B4-BE49-F238E27FC236}">
                <a16:creationId xmlns:a16="http://schemas.microsoft.com/office/drawing/2014/main" id="{91BF470F-59B2-C49F-E58B-AC4D5EC60CBB}"/>
              </a:ext>
            </a:extLst>
          </p:cNvPr>
          <p:cNvSpPr txBox="1"/>
          <p:nvPr/>
        </p:nvSpPr>
        <p:spPr>
          <a:xfrm>
            <a:off x="8172400" y="6030917"/>
            <a:ext cx="432048" cy="461665"/>
          </a:xfrm>
          <a:prstGeom prst="rect">
            <a:avLst/>
          </a:prstGeom>
          <a:noFill/>
        </p:spPr>
        <p:txBody>
          <a:bodyPr wrap="square">
            <a:spAutoFit/>
          </a:bodyPr>
          <a:lstStyle/>
          <a:p>
            <a:r>
              <a:rPr lang="fr-FR" sz="24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hlinkClick r:id="rId2" action="ppaction://hlinksldjump">
                  <a:extLst>
                    <a:ext uri="{A12FA001-AC4F-418D-AE19-62706E023703}">
                      <ahyp:hlinkClr xmlns:ahyp="http://schemas.microsoft.com/office/drawing/2018/hyperlinkcolor" val="tx"/>
                    </a:ext>
                  </a:extLst>
                </a:hlinkClick>
              </a:rPr>
              <a:t></a:t>
            </a:r>
            <a:endParaRPr lang="fr-FR" dirty="0">
              <a:solidFill>
                <a:srgbClr val="FF0000"/>
              </a:solidFill>
            </a:endParaRPr>
          </a:p>
        </p:txBody>
      </p:sp>
    </p:spTree>
    <p:extLst>
      <p:ext uri="{BB962C8B-B14F-4D97-AF65-F5344CB8AC3E}">
        <p14:creationId xmlns:p14="http://schemas.microsoft.com/office/powerpoint/2010/main" val="780488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4A13E1E8-4833-4C5D-B57E-D4C74CF77EFD}"/>
              </a:ext>
            </a:extLst>
          </p:cNvPr>
          <p:cNvSpPr txBox="1"/>
          <p:nvPr/>
        </p:nvSpPr>
        <p:spPr>
          <a:xfrm>
            <a:off x="0" y="1028086"/>
            <a:ext cx="8870735" cy="5171159"/>
          </a:xfrm>
          <a:prstGeom prst="rect">
            <a:avLst/>
          </a:prstGeom>
          <a:noFill/>
        </p:spPr>
        <p:txBody>
          <a:bodyPr wrap="square">
            <a:spAutoFit/>
          </a:bodyPr>
          <a:lstStyle/>
          <a:p>
            <a:pPr marL="174625" marR="0" lvl="0" indent="0" algn="just" defTabSz="914400" rtl="0" eaLnBrk="0" fontAlgn="base" latinLnBrk="0" hangingPunct="0">
              <a:lnSpc>
                <a:spcPct val="250000"/>
              </a:lnSpc>
              <a:spcBef>
                <a:spcPts val="0"/>
              </a:spcBef>
              <a:spcAft>
                <a:spcPct val="0"/>
              </a:spcAft>
              <a:buClrTx/>
              <a:buSzTx/>
              <a:buFontTx/>
              <a:buNone/>
              <a:tabLst/>
              <a:defRPr/>
            </a:pPr>
            <a:r>
              <a:rPr kumimoji="0" lang="fr-FR" sz="1800" b="1" i="0" strike="noStrike" kern="1200" cap="none" spc="0" normalizeH="0" baseline="0" noProof="0" dirty="0">
                <a:ln>
                  <a:noFill/>
                </a:ln>
                <a:solidFill>
                  <a:srgbClr val="C00000"/>
                </a:solidFill>
                <a:effectLst/>
                <a:uLnTx/>
                <a:uFillTx/>
                <a:latin typeface="Arial" panose="020B0604020202020204" pitchFamily="34" charset="0"/>
                <a:ea typeface="Calibri" panose="020F0502020204030204" pitchFamily="34" charset="0"/>
                <a:cs typeface="Times New Roman" panose="02020603050405020304" pitchFamily="18" charset="0"/>
              </a:rPr>
              <a:t>Le commerce au Moyen-Age (600 après J.C – 1500 après J.C.) (3/4)</a:t>
            </a:r>
            <a:endParaRPr lang="fr-FR" sz="18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endParaRPr>
          </a:p>
          <a:p>
            <a:pPr marL="460375" indent="-285750" algn="just">
              <a:lnSpc>
                <a:spcPct val="150000"/>
              </a:lnSpc>
              <a:buFont typeface="Arial" panose="020B0604020202020204" pitchFamily="34" charset="0"/>
              <a:buChar char="•"/>
            </a:pPr>
            <a:r>
              <a:rPr lang="fr-FR" sz="1600" b="1" dirty="0">
                <a:effectLst/>
                <a:latin typeface="Arial" panose="020B0604020202020204" pitchFamily="34" charset="0"/>
                <a:ea typeface="Calibri" panose="020F0502020204030204" pitchFamily="34" charset="0"/>
                <a:cs typeface="Times New Roman" panose="02020603050405020304" pitchFamily="18" charset="0"/>
              </a:rPr>
              <a:t>le protestantisme qui jugeait le travail utile et nécessaire à tous en ce qu’il</a:t>
            </a:r>
            <a:r>
              <a:rPr lang="fr-FR" sz="1600" b="1" i="1" dirty="0">
                <a:effectLst/>
                <a:latin typeface="Arial" panose="020B0604020202020204" pitchFamily="34" charset="0"/>
                <a:ea typeface="Calibri" panose="020F0502020204030204" pitchFamily="34" charset="0"/>
                <a:cs typeface="Times New Roman" panose="02020603050405020304" pitchFamily="18" charset="0"/>
              </a:rPr>
              <a:t> « contraignait chaque individu à travailler pour les autres, chacun n’ayant pas la compétence pour produire la totalité des objets qu’il utilisait ». </a:t>
            </a:r>
            <a:r>
              <a:rPr lang="fr-FR" sz="1600" b="1" dirty="0">
                <a:effectLst/>
                <a:latin typeface="Arial" panose="020B0604020202020204" pitchFamily="34" charset="0"/>
                <a:ea typeface="Calibri" panose="020F0502020204030204" pitchFamily="34" charset="0"/>
                <a:cs typeface="Times New Roman" panose="02020603050405020304" pitchFamily="18" charset="0"/>
              </a:rPr>
              <a:t>Cela obligea les gens à échanger entre eux et comme les prix étaient libres à constater que l’échange pouvait être porteur de profit,</a:t>
            </a:r>
          </a:p>
          <a:p>
            <a:pPr marL="460375" indent="-285750" algn="just">
              <a:lnSpc>
                <a:spcPct val="150000"/>
              </a:lnSpc>
              <a:buFont typeface="Arial" panose="020B0604020202020204" pitchFamily="34" charset="0"/>
              <a:buChar char="•"/>
            </a:pPr>
            <a:r>
              <a:rPr lang="fr-FR" sz="1600" b="1" dirty="0">
                <a:effectLst/>
                <a:latin typeface="Arial" panose="020B0604020202020204" pitchFamily="34" charset="0"/>
                <a:ea typeface="Calibri" panose="020F0502020204030204" pitchFamily="34" charset="0"/>
              </a:rPr>
              <a:t>l'esprit d'acquisition qui devint une vertu assimilant les richesses à l'excellence spirituelle et les gens riches aux saints.</a:t>
            </a:r>
          </a:p>
          <a:p>
            <a:pPr marL="174625" algn="just">
              <a:lnSpc>
                <a:spcPct val="150000"/>
              </a:lnSpc>
            </a:pPr>
            <a:endParaRPr lang="fr-FR" sz="1600" b="1" dirty="0">
              <a:latin typeface="Arial" panose="020B0604020202020204" pitchFamily="34" charset="0"/>
              <a:ea typeface="Calibri" panose="020F0502020204030204" pitchFamily="34" charset="0"/>
            </a:endParaRPr>
          </a:p>
          <a:p>
            <a:pPr marL="174625" algn="just">
              <a:lnSpc>
                <a:spcPct val="150000"/>
              </a:lnSpc>
            </a:pPr>
            <a:r>
              <a:rPr lang="fr-FR" sz="1600" b="1" dirty="0">
                <a:latin typeface="Arial" panose="020B0604020202020204" pitchFamily="34" charset="0"/>
                <a:ea typeface="Calibri" panose="020F0502020204030204" pitchFamily="34" charset="0"/>
              </a:rPr>
              <a:t>Ces phénomènes </a:t>
            </a:r>
            <a:r>
              <a:rPr lang="fr-FR" sz="1600" b="1" dirty="0">
                <a:effectLst/>
                <a:latin typeface="Arial" panose="020B0604020202020204" pitchFamily="34" charset="0"/>
                <a:ea typeface="Calibri" panose="020F0502020204030204" pitchFamily="34" charset="0"/>
              </a:rPr>
              <a:t>rendirent familiers l'argent, les marchés et l'habitude d'acheter et de vendre. </a:t>
            </a:r>
            <a:r>
              <a:rPr lang="fr-FR" sz="1600" b="1" dirty="0">
                <a:latin typeface="Arial" panose="020B0604020202020204" pitchFamily="34" charset="0"/>
                <a:ea typeface="Calibri" panose="020F0502020204030204" pitchFamily="34" charset="0"/>
              </a:rPr>
              <a:t>Pris dans leur ensemble, ils favorisèrent l’émergence d’une société nouvelle  structurée par </a:t>
            </a:r>
            <a:r>
              <a:rPr lang="fr-FR" sz="1600" b="1" dirty="0">
                <a:latin typeface="Arial" panose="020B0604020202020204" pitchFamily="34" charset="0"/>
              </a:rPr>
              <a:t>un ensemble </a:t>
            </a:r>
            <a:r>
              <a:rPr lang="fr-FR" sz="1600" b="1" dirty="0">
                <a:effectLst/>
                <a:latin typeface="Arial" panose="020B0604020202020204" pitchFamily="34" charset="0"/>
                <a:ea typeface="Calibri" panose="020F0502020204030204" pitchFamily="34" charset="0"/>
              </a:rPr>
              <a:t>« d'évidences naturelles » telles que : « Tout homme est naturellement avide de gain », « Le gain est la base de tout commerce</a:t>
            </a:r>
            <a:r>
              <a:rPr lang="fr-FR" sz="1600" b="1" dirty="0">
                <a:latin typeface="Arial" panose="020B0604020202020204" pitchFamily="34" charset="0"/>
                <a:ea typeface="Calibri" panose="020F0502020204030204" pitchFamily="34" charset="0"/>
              </a:rPr>
              <a:t> </a:t>
            </a:r>
            <a:r>
              <a:rPr lang="fr-FR" sz="1600" b="1" dirty="0">
                <a:effectLst/>
                <a:latin typeface="Arial" panose="020B0604020202020204" pitchFamily="34" charset="0"/>
                <a:ea typeface="Calibri" panose="020F0502020204030204" pitchFamily="34" charset="0"/>
              </a:rPr>
              <a:t>», etc.</a:t>
            </a:r>
          </a:p>
        </p:txBody>
      </p:sp>
      <p:sp>
        <p:nvSpPr>
          <p:cNvPr id="8" name="ZoneTexte 7">
            <a:extLst>
              <a:ext uri="{FF2B5EF4-FFF2-40B4-BE49-F238E27FC236}">
                <a16:creationId xmlns:a16="http://schemas.microsoft.com/office/drawing/2014/main" id="{64BC66B2-1358-4E65-95AA-5251A1F41834}"/>
              </a:ext>
            </a:extLst>
          </p:cNvPr>
          <p:cNvSpPr txBox="1"/>
          <p:nvPr/>
        </p:nvSpPr>
        <p:spPr>
          <a:xfrm>
            <a:off x="611560" y="821903"/>
            <a:ext cx="8176022" cy="461665"/>
          </a:xfrm>
          <a:prstGeom prst="rect">
            <a:avLst/>
          </a:prstGeom>
          <a:noFill/>
        </p:spPr>
        <p:txBody>
          <a:bodyPr wrap="square">
            <a:spAutoFit/>
          </a:bodyPr>
          <a:lstStyle/>
          <a:p>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Le commerce dans l’</a:t>
            </a:r>
            <a:r>
              <a:rPr lang="fr-FR" b="1" dirty="0">
                <a:solidFill>
                  <a:srgbClr val="0000FF"/>
                </a:solidFill>
                <a:latin typeface="Arial" panose="020B0604020202020204" pitchFamily="34" charset="0"/>
                <a:ea typeface="Calibri" panose="020F0502020204030204" pitchFamily="34" charset="0"/>
                <a:cs typeface="Times New Roman" panose="02020603050405020304" pitchFamily="18" charset="0"/>
              </a:rPr>
              <a:t>Antiquité et au Moyen-Age</a:t>
            </a:r>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 </a:t>
            </a:r>
            <a:r>
              <a:rPr lang="fr-FR" sz="2400" b="1" dirty="0">
                <a:solidFill>
                  <a:srgbClr val="3333FF"/>
                </a:solidFill>
                <a:effectLst/>
                <a:latin typeface="Arial" panose="020B0604020202020204" pitchFamily="34" charset="0"/>
                <a:ea typeface="Calibri" panose="020F0502020204030204" pitchFamily="34" charset="0"/>
                <a:cs typeface="Times New Roman" panose="02020603050405020304" pitchFamily="18" charset="0"/>
              </a:rPr>
              <a:t>(8/9)</a:t>
            </a:r>
            <a:endParaRPr lang="fr-FR" dirty="0">
              <a:solidFill>
                <a:srgbClr val="3333FF"/>
              </a:solidFill>
            </a:endParaRPr>
          </a:p>
        </p:txBody>
      </p:sp>
      <p:sp>
        <p:nvSpPr>
          <p:cNvPr id="5" name="Espace réservé du pied de page 4">
            <a:extLst>
              <a:ext uri="{FF2B5EF4-FFF2-40B4-BE49-F238E27FC236}">
                <a16:creationId xmlns:a16="http://schemas.microsoft.com/office/drawing/2014/main" id="{BCFE4D2C-9046-6B55-C20E-F5A4EB1AF8FB}"/>
              </a:ext>
            </a:extLst>
          </p:cNvPr>
          <p:cNvSpPr>
            <a:spLocks noGrp="1"/>
          </p:cNvSpPr>
          <p:nvPr>
            <p:ph type="ftr" sz="quarter" idx="11"/>
          </p:nvPr>
        </p:nvSpPr>
        <p:spPr/>
        <p:txBody>
          <a:bodyPr/>
          <a:lstStyle/>
          <a:p>
            <a:pPr>
              <a:defRPr/>
            </a:pPr>
            <a:r>
              <a:rPr lang="fr-FR"/>
              <a:t>Michel Baupin – Histoire du marché, du 14ème siècle à sa "disparition" depuis 1980 – UIA – 2022 / 2023</a:t>
            </a:r>
            <a:endParaRPr lang="fr-FR" dirty="0"/>
          </a:p>
        </p:txBody>
      </p:sp>
      <p:sp>
        <p:nvSpPr>
          <p:cNvPr id="6" name="ZoneTexte 5">
            <a:extLst>
              <a:ext uri="{FF2B5EF4-FFF2-40B4-BE49-F238E27FC236}">
                <a16:creationId xmlns:a16="http://schemas.microsoft.com/office/drawing/2014/main" id="{E8B860B2-507C-A8FD-EE2C-00E29D9E6AEB}"/>
              </a:ext>
            </a:extLst>
          </p:cNvPr>
          <p:cNvSpPr txBox="1"/>
          <p:nvPr/>
        </p:nvSpPr>
        <p:spPr>
          <a:xfrm>
            <a:off x="8172400" y="6030917"/>
            <a:ext cx="432048" cy="461665"/>
          </a:xfrm>
          <a:prstGeom prst="rect">
            <a:avLst/>
          </a:prstGeom>
          <a:noFill/>
        </p:spPr>
        <p:txBody>
          <a:bodyPr wrap="square">
            <a:spAutoFit/>
          </a:bodyPr>
          <a:lstStyle/>
          <a:p>
            <a:r>
              <a:rPr lang="fr-FR" sz="24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hlinkClick r:id="rId2" action="ppaction://hlinksldjump">
                  <a:extLst>
                    <a:ext uri="{A12FA001-AC4F-418D-AE19-62706E023703}">
                      <ahyp:hlinkClr xmlns:ahyp="http://schemas.microsoft.com/office/drawing/2018/hyperlinkcolor" val="tx"/>
                    </a:ext>
                  </a:extLst>
                </a:hlinkClick>
              </a:rPr>
              <a:t></a:t>
            </a:r>
            <a:endParaRPr lang="fr-FR" dirty="0">
              <a:solidFill>
                <a:srgbClr val="FF0000"/>
              </a:solidFill>
            </a:endParaRPr>
          </a:p>
        </p:txBody>
      </p:sp>
    </p:spTree>
    <p:extLst>
      <p:ext uri="{BB962C8B-B14F-4D97-AF65-F5344CB8AC3E}">
        <p14:creationId xmlns:p14="http://schemas.microsoft.com/office/powerpoint/2010/main" val="1564367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4A13E1E8-4833-4C5D-B57E-D4C74CF77EFD}"/>
              </a:ext>
            </a:extLst>
          </p:cNvPr>
          <p:cNvSpPr txBox="1"/>
          <p:nvPr/>
        </p:nvSpPr>
        <p:spPr>
          <a:xfrm>
            <a:off x="192195" y="1021665"/>
            <a:ext cx="8870735" cy="5171159"/>
          </a:xfrm>
          <a:prstGeom prst="rect">
            <a:avLst/>
          </a:prstGeom>
          <a:noFill/>
        </p:spPr>
        <p:txBody>
          <a:bodyPr wrap="square">
            <a:spAutoFit/>
          </a:bodyPr>
          <a:lstStyle/>
          <a:p>
            <a:pPr marL="174625" marR="0" lvl="0" indent="0" algn="just" defTabSz="914400" rtl="0" eaLnBrk="0" fontAlgn="base" latinLnBrk="0" hangingPunct="0">
              <a:lnSpc>
                <a:spcPct val="250000"/>
              </a:lnSpc>
              <a:spcBef>
                <a:spcPts val="0"/>
              </a:spcBef>
              <a:spcAft>
                <a:spcPct val="0"/>
              </a:spcAft>
              <a:buClrTx/>
              <a:buSzTx/>
              <a:buFontTx/>
              <a:buNone/>
              <a:tabLst/>
              <a:defRPr/>
            </a:pPr>
            <a:r>
              <a:rPr kumimoji="0" lang="fr-FR" sz="1800" b="1" i="0" strike="noStrike" kern="1200" cap="none" spc="0" normalizeH="0" baseline="0" noProof="0" dirty="0">
                <a:ln>
                  <a:noFill/>
                </a:ln>
                <a:solidFill>
                  <a:srgbClr val="C00000"/>
                </a:solidFill>
                <a:effectLst/>
                <a:uLnTx/>
                <a:uFillTx/>
                <a:latin typeface="Arial" panose="020B0604020202020204" pitchFamily="34" charset="0"/>
                <a:ea typeface="Calibri" panose="020F0502020204030204" pitchFamily="34" charset="0"/>
                <a:cs typeface="Times New Roman" panose="02020603050405020304" pitchFamily="18" charset="0"/>
              </a:rPr>
              <a:t>Le commerce au Moyen-Age (600 après J.C – 1500 après J.C.) (4/4)</a:t>
            </a:r>
          </a:p>
          <a:p>
            <a:pPr algn="just">
              <a:lnSpc>
                <a:spcPct val="150000"/>
              </a:lnSpc>
            </a:pPr>
            <a:r>
              <a:rPr lang="fr-FR" sz="1600" b="1" dirty="0">
                <a:effectLst/>
                <a:latin typeface="Arial" panose="020B0604020202020204" pitchFamily="34" charset="0"/>
                <a:ea typeface="Calibri" panose="020F0502020204030204" pitchFamily="34" charset="0"/>
              </a:rPr>
              <a:t>Une fièvre nouvelle de richesse et de spéculation s’était alors emparée de l'Europe. Par exemple, en 1718, en France un aventurier écossais du nom de John Law mit sur pied une vaste entreprise nommée « compagnie du Mississipi » qui fit faillite en 1720 en ruinant les foules avides de profit rapide en achetant les actions de cette compagnie !</a:t>
            </a:r>
          </a:p>
          <a:p>
            <a:pPr algn="just">
              <a:lnSpc>
                <a:spcPct val="150000"/>
              </a:lnSpc>
            </a:pPr>
            <a:r>
              <a:rPr lang="fr-FR" sz="1600" b="1" dirty="0">
                <a:effectLst/>
                <a:latin typeface="Arial" panose="020B0604020202020204" pitchFamily="34" charset="0"/>
                <a:ea typeface="Calibri" panose="020F0502020204030204" pitchFamily="34" charset="0"/>
              </a:rPr>
              <a:t>La société qui avait longtemps suivi la tradition et l’autorité était désormais animée par la recherche du gain comme force motrice nouvelle et puissante résultant de l’activité sur les marchés. </a:t>
            </a:r>
          </a:p>
          <a:p>
            <a:pPr algn="just">
              <a:lnSpc>
                <a:spcPct val="150000"/>
              </a:lnSpc>
            </a:pPr>
            <a:r>
              <a:rPr lang="fr-FR" sz="1600" b="1" dirty="0">
                <a:effectLst/>
                <a:latin typeface="Arial" panose="020B0604020202020204" pitchFamily="34" charset="0"/>
                <a:ea typeface="Calibri" panose="020F0502020204030204" pitchFamily="34" charset="0"/>
              </a:rPr>
              <a:t>Chacun devait agir au mieux de ses intérêts pécuniaires, l'enchevêtrement des antagonismes que cela pouvait créer conduisait pourtant à l’accomplissement de toutes les fonctions nécessaires à la société.</a:t>
            </a:r>
          </a:p>
          <a:p>
            <a:pPr algn="just">
              <a:lnSpc>
                <a:spcPct val="150000"/>
              </a:lnSpc>
            </a:pPr>
            <a:r>
              <a:rPr lang="fr-FR" sz="1600" b="1" dirty="0">
                <a:latin typeface="Arial" panose="020B0604020202020204" pitchFamily="34" charset="0"/>
                <a:ea typeface="Calibri" panose="020F0502020204030204" pitchFamily="34" charset="0"/>
              </a:rPr>
              <a:t>L</a:t>
            </a:r>
            <a:r>
              <a:rPr lang="fr-FR" sz="1600" b="1" dirty="0">
                <a:effectLst/>
                <a:latin typeface="Arial" panose="020B0604020202020204" pitchFamily="34" charset="0"/>
                <a:ea typeface="Calibri" panose="020F0502020204030204" pitchFamily="34" charset="0"/>
              </a:rPr>
              <a:t>'idée du profit s'enracina si profondément que les hommes affirmèrent qu'elle correspondait à une attitude éternelle et universelle.</a:t>
            </a:r>
          </a:p>
        </p:txBody>
      </p:sp>
      <p:sp>
        <p:nvSpPr>
          <p:cNvPr id="8" name="ZoneTexte 7">
            <a:extLst>
              <a:ext uri="{FF2B5EF4-FFF2-40B4-BE49-F238E27FC236}">
                <a16:creationId xmlns:a16="http://schemas.microsoft.com/office/drawing/2014/main" id="{64BC66B2-1358-4E65-95AA-5251A1F41834}"/>
              </a:ext>
            </a:extLst>
          </p:cNvPr>
          <p:cNvSpPr txBox="1"/>
          <p:nvPr/>
        </p:nvSpPr>
        <p:spPr>
          <a:xfrm>
            <a:off x="539552" y="705402"/>
            <a:ext cx="8176022" cy="461665"/>
          </a:xfrm>
          <a:prstGeom prst="rect">
            <a:avLst/>
          </a:prstGeom>
          <a:noFill/>
        </p:spPr>
        <p:txBody>
          <a:bodyPr wrap="square">
            <a:spAutoFit/>
          </a:bodyPr>
          <a:lstStyle/>
          <a:p>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Le commerce dans l’</a:t>
            </a:r>
            <a:r>
              <a:rPr lang="fr-FR" b="1" dirty="0">
                <a:solidFill>
                  <a:srgbClr val="0000FF"/>
                </a:solidFill>
                <a:latin typeface="Arial" panose="020B0604020202020204" pitchFamily="34" charset="0"/>
                <a:ea typeface="Calibri" panose="020F0502020204030204" pitchFamily="34" charset="0"/>
                <a:cs typeface="Times New Roman" panose="02020603050405020304" pitchFamily="18" charset="0"/>
              </a:rPr>
              <a:t>Antiquité et au Moyen-Age</a:t>
            </a:r>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 </a:t>
            </a:r>
            <a:r>
              <a:rPr lang="fr-FR" sz="2400" b="1" dirty="0">
                <a:solidFill>
                  <a:srgbClr val="3333FF"/>
                </a:solidFill>
                <a:effectLst/>
                <a:latin typeface="Arial" panose="020B0604020202020204" pitchFamily="34" charset="0"/>
                <a:ea typeface="Calibri" panose="020F0502020204030204" pitchFamily="34" charset="0"/>
                <a:cs typeface="Times New Roman" panose="02020603050405020304" pitchFamily="18" charset="0"/>
              </a:rPr>
              <a:t>(9/9)</a:t>
            </a:r>
            <a:endParaRPr lang="fr-FR" dirty="0">
              <a:solidFill>
                <a:srgbClr val="3333FF"/>
              </a:solidFill>
            </a:endParaRPr>
          </a:p>
        </p:txBody>
      </p:sp>
      <p:sp>
        <p:nvSpPr>
          <p:cNvPr id="5" name="Espace réservé du pied de page 4">
            <a:extLst>
              <a:ext uri="{FF2B5EF4-FFF2-40B4-BE49-F238E27FC236}">
                <a16:creationId xmlns:a16="http://schemas.microsoft.com/office/drawing/2014/main" id="{BCFE4D2C-9046-6B55-C20E-F5A4EB1AF8FB}"/>
              </a:ext>
            </a:extLst>
          </p:cNvPr>
          <p:cNvSpPr>
            <a:spLocks noGrp="1"/>
          </p:cNvSpPr>
          <p:nvPr>
            <p:ph type="ftr" sz="quarter" idx="11"/>
          </p:nvPr>
        </p:nvSpPr>
        <p:spPr/>
        <p:txBody>
          <a:bodyPr/>
          <a:lstStyle/>
          <a:p>
            <a:pPr>
              <a:defRPr/>
            </a:pPr>
            <a:r>
              <a:rPr lang="fr-FR"/>
              <a:t>Michel Baupin – Histoire du marché, du 14ème siècle à sa "disparition" depuis 1980 – UIA – 2022 / 2023</a:t>
            </a:r>
            <a:endParaRPr lang="fr-FR" dirty="0"/>
          </a:p>
        </p:txBody>
      </p:sp>
      <p:sp>
        <p:nvSpPr>
          <p:cNvPr id="2" name="Rectangle 15">
            <a:extLst>
              <a:ext uri="{FF2B5EF4-FFF2-40B4-BE49-F238E27FC236}">
                <a16:creationId xmlns:a16="http://schemas.microsoft.com/office/drawing/2014/main" id="{13A46C85-37D2-1807-E80F-3B249A5904B4}"/>
              </a:ext>
            </a:extLst>
          </p:cNvPr>
          <p:cNvSpPr>
            <a:spLocks noChangeArrowheads="1"/>
          </p:cNvSpPr>
          <p:nvPr/>
        </p:nvSpPr>
        <p:spPr bwMode="auto">
          <a:xfrm>
            <a:off x="7956376" y="6047422"/>
            <a:ext cx="561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fr-FR" altLang="zh-CN" dirty="0"/>
              <a:t> </a:t>
            </a:r>
            <a:r>
              <a:rPr lang="fr-FR" altLang="zh-CN" b="1" dirty="0">
                <a:solidFill>
                  <a:srgbClr val="C00000"/>
                </a:solidFill>
                <a:sym typeface="Symbol" panose="05050102010706020507" pitchFamily="18" charset="2"/>
                <a:hlinkClick r:id="rId2" action="ppaction://hlinksldjump">
                  <a:extLst>
                    <a:ext uri="{A12FA001-AC4F-418D-AE19-62706E023703}">
                      <ahyp:hlinkClr xmlns:ahyp="http://schemas.microsoft.com/office/drawing/2018/hyperlinkcolor" val="tx"/>
                    </a:ext>
                  </a:extLst>
                </a:hlinkClick>
              </a:rPr>
              <a:t></a:t>
            </a:r>
            <a:endParaRPr lang="fr-FR" altLang="fr-FR" b="1" dirty="0">
              <a:solidFill>
                <a:srgbClr val="C00000"/>
              </a:solidFill>
              <a:sym typeface="Symbol" panose="05050102010706020507" pitchFamily="18" charset="2"/>
            </a:endParaRPr>
          </a:p>
        </p:txBody>
      </p:sp>
    </p:spTree>
    <p:extLst>
      <p:ext uri="{BB962C8B-B14F-4D97-AF65-F5344CB8AC3E}">
        <p14:creationId xmlns:p14="http://schemas.microsoft.com/office/powerpoint/2010/main" val="819618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37">
            <a:extLst>
              <a:ext uri="{FF2B5EF4-FFF2-40B4-BE49-F238E27FC236}">
                <a16:creationId xmlns:a16="http://schemas.microsoft.com/office/drawing/2014/main" id="{186484A7-FBB5-4448-B78A-3D018C4825CB}"/>
              </a:ext>
            </a:extLst>
          </p:cNvPr>
          <p:cNvSpPr>
            <a:spLocks noChangeArrowheads="1"/>
          </p:cNvSpPr>
          <p:nvPr/>
        </p:nvSpPr>
        <p:spPr bwMode="auto">
          <a:xfrm>
            <a:off x="10058400" y="21336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endParaRPr lang="fr-FR" altLang="fr-FR" dirty="0"/>
          </a:p>
        </p:txBody>
      </p:sp>
      <p:sp>
        <p:nvSpPr>
          <p:cNvPr id="13315" name="Rectangle 45">
            <a:extLst>
              <a:ext uri="{FF2B5EF4-FFF2-40B4-BE49-F238E27FC236}">
                <a16:creationId xmlns:a16="http://schemas.microsoft.com/office/drawing/2014/main" id="{46DB7DC9-2A81-4C96-A643-3050E5004844}"/>
              </a:ext>
            </a:extLst>
          </p:cNvPr>
          <p:cNvSpPr>
            <a:spLocks noChangeArrowheads="1"/>
          </p:cNvSpPr>
          <p:nvPr/>
        </p:nvSpPr>
        <p:spPr bwMode="auto">
          <a:xfrm>
            <a:off x="3657600" y="2743200"/>
            <a:ext cx="2295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3330575" algn="l"/>
              </a:tabLst>
              <a:defRPr sz="2400">
                <a:solidFill>
                  <a:schemeClr val="tx1"/>
                </a:solidFill>
                <a:latin typeface="Times New Roman" panose="02020603050405020304" pitchFamily="18" charset="0"/>
              </a:defRPr>
            </a:lvl1pPr>
            <a:lvl2pPr marL="742950" indent="-285750">
              <a:tabLst>
                <a:tab pos="3330575" algn="l"/>
              </a:tabLst>
              <a:defRPr sz="2400">
                <a:solidFill>
                  <a:schemeClr val="tx1"/>
                </a:solidFill>
                <a:latin typeface="Times New Roman" panose="02020603050405020304" pitchFamily="18" charset="0"/>
              </a:defRPr>
            </a:lvl2pPr>
            <a:lvl3pPr marL="1143000" indent="-228600">
              <a:tabLst>
                <a:tab pos="3330575" algn="l"/>
              </a:tabLst>
              <a:defRPr sz="2400">
                <a:solidFill>
                  <a:schemeClr val="tx1"/>
                </a:solidFill>
                <a:latin typeface="Times New Roman" panose="02020603050405020304" pitchFamily="18" charset="0"/>
              </a:defRPr>
            </a:lvl3pPr>
            <a:lvl4pPr marL="1600200" indent="-228600">
              <a:tabLst>
                <a:tab pos="3330575" algn="l"/>
              </a:tabLst>
              <a:defRPr sz="2400">
                <a:solidFill>
                  <a:schemeClr val="tx1"/>
                </a:solidFill>
                <a:latin typeface="Times New Roman" panose="02020603050405020304" pitchFamily="18" charset="0"/>
              </a:defRPr>
            </a:lvl4pPr>
            <a:lvl5pPr marL="2057400" indent="-228600">
              <a:tabLst>
                <a:tab pos="3330575" algn="l"/>
              </a:tabLst>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9pPr>
          </a:lstStyle>
          <a:p>
            <a:endParaRPr lang="fr-FR" altLang="fr-FR" dirty="0"/>
          </a:p>
        </p:txBody>
      </p:sp>
      <p:grpSp>
        <p:nvGrpSpPr>
          <p:cNvPr id="13316" name="Group 49">
            <a:extLst>
              <a:ext uri="{FF2B5EF4-FFF2-40B4-BE49-F238E27FC236}">
                <a16:creationId xmlns:a16="http://schemas.microsoft.com/office/drawing/2014/main" id="{D7A0D471-31F4-44C0-810B-54E3738221A7}"/>
              </a:ext>
            </a:extLst>
          </p:cNvPr>
          <p:cNvGrpSpPr>
            <a:grpSpLocks/>
          </p:cNvGrpSpPr>
          <p:nvPr/>
        </p:nvGrpSpPr>
        <p:grpSpPr bwMode="auto">
          <a:xfrm>
            <a:off x="3692525" y="2809875"/>
            <a:ext cx="6346825" cy="0"/>
            <a:chOff x="28" y="0"/>
            <a:chExt cx="3998" cy="0"/>
          </a:xfrm>
        </p:grpSpPr>
        <p:sp>
          <p:nvSpPr>
            <p:cNvPr id="13323" name="Rectangle 44">
              <a:extLst>
                <a:ext uri="{FF2B5EF4-FFF2-40B4-BE49-F238E27FC236}">
                  <a16:creationId xmlns:a16="http://schemas.microsoft.com/office/drawing/2014/main" id="{B5D2E6A0-0364-4DC1-984D-030D754F14A1}"/>
                </a:ext>
              </a:extLst>
            </p:cNvPr>
            <p:cNvSpPr>
              <a:spLocks noChangeArrowheads="1"/>
            </p:cNvSpPr>
            <p:nvPr/>
          </p:nvSpPr>
          <p:spPr bwMode="auto">
            <a:xfrm>
              <a:off x="28" y="0"/>
              <a:ext cx="1446"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fr-FR" altLang="fr-FR" dirty="0"/>
            </a:p>
          </p:txBody>
        </p:sp>
        <p:sp>
          <p:nvSpPr>
            <p:cNvPr id="13324" name="Rectangle 46">
              <a:extLst>
                <a:ext uri="{FF2B5EF4-FFF2-40B4-BE49-F238E27FC236}">
                  <a16:creationId xmlns:a16="http://schemas.microsoft.com/office/drawing/2014/main" id="{7CA0D751-ECFA-42E4-909E-F07D79B93A07}"/>
                </a:ext>
              </a:extLst>
            </p:cNvPr>
            <p:cNvSpPr>
              <a:spLocks noChangeArrowheads="1" noTextEdit="1"/>
            </p:cNvSpPr>
            <p:nvPr/>
          </p:nvSpPr>
          <p:spPr bwMode="auto">
            <a:xfrm>
              <a:off x="1474" y="0"/>
              <a:ext cx="1021"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fr-FR" dirty="0"/>
            </a:p>
          </p:txBody>
        </p:sp>
        <p:sp>
          <p:nvSpPr>
            <p:cNvPr id="13325" name="Rectangle 47">
              <a:extLst>
                <a:ext uri="{FF2B5EF4-FFF2-40B4-BE49-F238E27FC236}">
                  <a16:creationId xmlns:a16="http://schemas.microsoft.com/office/drawing/2014/main" id="{D95AA4D7-1F88-46DE-A387-E4C2608B938F}"/>
                </a:ext>
              </a:extLst>
            </p:cNvPr>
            <p:cNvSpPr>
              <a:spLocks noChangeArrowheads="1"/>
            </p:cNvSpPr>
            <p:nvPr/>
          </p:nvSpPr>
          <p:spPr bwMode="auto">
            <a:xfrm>
              <a:off x="2495" y="0"/>
              <a:ext cx="1531"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fr-FR" altLang="fr-FR" dirty="0"/>
            </a:p>
          </p:txBody>
        </p:sp>
      </p:grpSp>
      <p:sp>
        <p:nvSpPr>
          <p:cNvPr id="13317" name="Rectangle 48">
            <a:extLst>
              <a:ext uri="{FF2B5EF4-FFF2-40B4-BE49-F238E27FC236}">
                <a16:creationId xmlns:a16="http://schemas.microsoft.com/office/drawing/2014/main" id="{C0B601E5-61D0-482D-BDA3-44E1906D9298}"/>
              </a:ext>
            </a:extLst>
          </p:cNvPr>
          <p:cNvSpPr>
            <a:spLocks noChangeArrowheads="1"/>
          </p:cNvSpPr>
          <p:nvPr/>
        </p:nvSpPr>
        <p:spPr bwMode="auto">
          <a:xfrm>
            <a:off x="10361613" y="2763838"/>
            <a:ext cx="24304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3330575" algn="l"/>
              </a:tabLst>
              <a:defRPr sz="2400">
                <a:solidFill>
                  <a:schemeClr val="tx1"/>
                </a:solidFill>
                <a:latin typeface="Times New Roman" panose="02020603050405020304" pitchFamily="18" charset="0"/>
              </a:defRPr>
            </a:lvl1pPr>
            <a:lvl2pPr marL="742950" indent="-285750">
              <a:tabLst>
                <a:tab pos="3330575" algn="l"/>
              </a:tabLst>
              <a:defRPr sz="2400">
                <a:solidFill>
                  <a:schemeClr val="tx1"/>
                </a:solidFill>
                <a:latin typeface="Times New Roman" panose="02020603050405020304" pitchFamily="18" charset="0"/>
              </a:defRPr>
            </a:lvl2pPr>
            <a:lvl3pPr marL="1143000" indent="-228600">
              <a:tabLst>
                <a:tab pos="3330575" algn="l"/>
              </a:tabLst>
              <a:defRPr sz="2400">
                <a:solidFill>
                  <a:schemeClr val="tx1"/>
                </a:solidFill>
                <a:latin typeface="Times New Roman" panose="02020603050405020304" pitchFamily="18" charset="0"/>
              </a:defRPr>
            </a:lvl3pPr>
            <a:lvl4pPr marL="1600200" indent="-228600">
              <a:tabLst>
                <a:tab pos="3330575" algn="l"/>
              </a:tabLst>
              <a:defRPr sz="2400">
                <a:solidFill>
                  <a:schemeClr val="tx1"/>
                </a:solidFill>
                <a:latin typeface="Times New Roman" panose="02020603050405020304" pitchFamily="18" charset="0"/>
              </a:defRPr>
            </a:lvl4pPr>
            <a:lvl5pPr marL="2057400" indent="-228600">
              <a:tabLst>
                <a:tab pos="3330575" algn="l"/>
              </a:tabLst>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9pPr>
          </a:lstStyle>
          <a:p>
            <a:endParaRPr lang="fr-FR" altLang="fr-FR" dirty="0"/>
          </a:p>
        </p:txBody>
      </p:sp>
      <p:sp>
        <p:nvSpPr>
          <p:cNvPr id="13320" name="Rectangle 13">
            <a:extLst>
              <a:ext uri="{FF2B5EF4-FFF2-40B4-BE49-F238E27FC236}">
                <a16:creationId xmlns:a16="http://schemas.microsoft.com/office/drawing/2014/main" id="{F1D456D7-0518-4D0D-A5A7-06BE2BF65DA6}"/>
              </a:ext>
            </a:extLst>
          </p:cNvPr>
          <p:cNvSpPr>
            <a:spLocks noChangeArrowheads="1"/>
          </p:cNvSpPr>
          <p:nvPr/>
        </p:nvSpPr>
        <p:spPr bwMode="auto">
          <a:xfrm>
            <a:off x="0" y="4763"/>
            <a:ext cx="2260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2000" b="1" dirty="0">
                <a:latin typeface="Arial" panose="020B0604020202020204" pitchFamily="34" charset="0"/>
              </a:rPr>
              <a:t>UIA NORMANDIE</a:t>
            </a:r>
            <a:endParaRPr lang="fr-FR" altLang="fr-FR" dirty="0">
              <a:solidFill>
                <a:srgbClr val="CC00CC"/>
              </a:solidFill>
            </a:endParaRPr>
          </a:p>
        </p:txBody>
      </p:sp>
      <p:sp>
        <p:nvSpPr>
          <p:cNvPr id="13322" name="Rectangle 15">
            <a:extLst>
              <a:ext uri="{FF2B5EF4-FFF2-40B4-BE49-F238E27FC236}">
                <a16:creationId xmlns:a16="http://schemas.microsoft.com/office/drawing/2014/main" id="{903833CA-03A4-421F-A7F1-D2E2A897A89C}"/>
              </a:ext>
            </a:extLst>
          </p:cNvPr>
          <p:cNvSpPr>
            <a:spLocks noChangeArrowheads="1"/>
          </p:cNvSpPr>
          <p:nvPr/>
        </p:nvSpPr>
        <p:spPr bwMode="auto">
          <a:xfrm>
            <a:off x="8162131" y="5780362"/>
            <a:ext cx="561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fr-FR" altLang="zh-CN" dirty="0"/>
              <a:t> </a:t>
            </a:r>
            <a:r>
              <a:rPr lang="fr-FR" altLang="zh-CN" b="1" dirty="0">
                <a:solidFill>
                  <a:srgbClr val="C00000"/>
                </a:solidFill>
                <a:sym typeface="Symbol" panose="05050102010706020507" pitchFamily="18" charset="2"/>
                <a:hlinkClick r:id="rId3" action="ppaction://hlinksldjump">
                  <a:extLst>
                    <a:ext uri="{A12FA001-AC4F-418D-AE19-62706E023703}">
                      <ahyp:hlinkClr xmlns:ahyp="http://schemas.microsoft.com/office/drawing/2018/hyperlinkcolor" val="tx"/>
                    </a:ext>
                  </a:extLst>
                </a:hlinkClick>
              </a:rPr>
              <a:t></a:t>
            </a:r>
            <a:endParaRPr lang="fr-FR" altLang="fr-FR" b="1" dirty="0">
              <a:solidFill>
                <a:srgbClr val="C00000"/>
              </a:solidFill>
              <a:sym typeface="Symbol" panose="05050102010706020507" pitchFamily="18" charset="2"/>
            </a:endParaRPr>
          </a:p>
        </p:txBody>
      </p:sp>
      <p:sp>
        <p:nvSpPr>
          <p:cNvPr id="16" name="ZoneTexte 15">
            <a:extLst>
              <a:ext uri="{FF2B5EF4-FFF2-40B4-BE49-F238E27FC236}">
                <a16:creationId xmlns:a16="http://schemas.microsoft.com/office/drawing/2014/main" id="{8764010C-0ACC-42B1-A8F3-14B864A6FF5B}"/>
              </a:ext>
            </a:extLst>
          </p:cNvPr>
          <p:cNvSpPr txBox="1"/>
          <p:nvPr/>
        </p:nvSpPr>
        <p:spPr>
          <a:xfrm>
            <a:off x="424173" y="2283002"/>
            <a:ext cx="7791597" cy="2845715"/>
          </a:xfrm>
          <a:prstGeom prst="rect">
            <a:avLst/>
          </a:prstGeom>
          <a:noFill/>
        </p:spPr>
        <p:txBody>
          <a:bodyPr wrap="square">
            <a:spAutoFit/>
          </a:bodyPr>
          <a:lstStyle/>
          <a:p>
            <a:pPr marL="174625" algn="just">
              <a:lnSpc>
                <a:spcPct val="250000"/>
              </a:lnSpc>
              <a:spcBef>
                <a:spcPts val="0"/>
              </a:spcBef>
            </a:pPr>
            <a:r>
              <a:rPr lang="fr-FR" sz="20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L’émergence d’une économie de l’échange </a:t>
            </a:r>
            <a:r>
              <a:rPr lang="fr-FR" sz="20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hlinkClick r:id="rId4" action="ppaction://hlinksldjump">
                  <a:extLst>
                    <a:ext uri="{A12FA001-AC4F-418D-AE19-62706E023703}">
                      <ahyp:hlinkClr xmlns:ahyp="http://schemas.microsoft.com/office/drawing/2018/hyperlinkcolor" val="tx"/>
                    </a:ext>
                  </a:extLst>
                </a:hlinkClick>
              </a:rPr>
              <a:t></a:t>
            </a:r>
            <a:endParaRPr lang="fr-FR" sz="20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endParaRPr>
          </a:p>
          <a:p>
            <a:pPr marL="174625" algn="just">
              <a:lnSpc>
                <a:spcPct val="250000"/>
              </a:lnSpc>
              <a:spcBef>
                <a:spcPts val="0"/>
              </a:spcBef>
            </a:pPr>
            <a:r>
              <a:rPr lang="fr-FR" sz="2000" b="1" dirty="0">
                <a:solidFill>
                  <a:srgbClr val="C00000"/>
                </a:solidFill>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rPr>
              <a:t>Le rôle fondamental du profit </a:t>
            </a:r>
            <a:r>
              <a:rPr lang="fr-FR" sz="20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hlinkClick r:id="rId5" action="ppaction://hlinksldjump">
                  <a:extLst>
                    <a:ext uri="{A12FA001-AC4F-418D-AE19-62706E023703}">
                      <ahyp:hlinkClr xmlns:ahyp="http://schemas.microsoft.com/office/drawing/2018/hyperlinkcolor" val="tx"/>
                    </a:ext>
                  </a:extLst>
                </a:hlinkClick>
              </a:rPr>
              <a:t></a:t>
            </a:r>
            <a:endParaRPr lang="fr-FR" sz="20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endParaRPr>
          </a:p>
          <a:p>
            <a:pPr marL="174625" algn="just">
              <a:lnSpc>
                <a:spcPct val="250000"/>
              </a:lnSpc>
              <a:spcBef>
                <a:spcPts val="0"/>
              </a:spcBef>
            </a:pPr>
            <a:r>
              <a:rPr lang="fr-FR" sz="2000" b="1" dirty="0">
                <a:solidFill>
                  <a:srgbClr val="C00000"/>
                </a:solidFill>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rPr>
              <a:t>Le travail comme « marché » à partir de 1886 </a:t>
            </a:r>
            <a:r>
              <a:rPr lang="fr-FR" sz="20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hlinkClick r:id="rId6" action="ppaction://hlinksldjump">
                  <a:extLst>
                    <a:ext uri="{A12FA001-AC4F-418D-AE19-62706E023703}">
                      <ahyp:hlinkClr xmlns:ahyp="http://schemas.microsoft.com/office/drawing/2018/hyperlinkcolor" val="tx"/>
                    </a:ext>
                  </a:extLst>
                </a:hlinkClick>
              </a:rPr>
              <a:t></a:t>
            </a:r>
            <a:endParaRPr lang="fr-FR" sz="20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endParaRPr>
          </a:p>
          <a:p>
            <a:pPr marL="174625" algn="just">
              <a:lnSpc>
                <a:spcPct val="150000"/>
              </a:lnSpc>
              <a:spcBef>
                <a:spcPts val="0"/>
              </a:spcBef>
            </a:pPr>
            <a:endParaRPr lang="fr-FR" sz="22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endParaRPr>
          </a:p>
        </p:txBody>
      </p:sp>
      <p:sp>
        <p:nvSpPr>
          <p:cNvPr id="2" name="Espace réservé du pied de page 1">
            <a:extLst>
              <a:ext uri="{FF2B5EF4-FFF2-40B4-BE49-F238E27FC236}">
                <a16:creationId xmlns:a16="http://schemas.microsoft.com/office/drawing/2014/main" id="{4CAA5DAF-CC65-5C1C-C0B4-C5F3FB5BABDA}"/>
              </a:ext>
            </a:extLst>
          </p:cNvPr>
          <p:cNvSpPr>
            <a:spLocks noGrp="1"/>
          </p:cNvSpPr>
          <p:nvPr>
            <p:ph type="ftr" sz="quarter" idx="11"/>
          </p:nvPr>
        </p:nvSpPr>
        <p:spPr/>
        <p:txBody>
          <a:bodyPr/>
          <a:lstStyle/>
          <a:p>
            <a:pPr>
              <a:defRPr/>
            </a:pPr>
            <a:r>
              <a:rPr lang="fr-FR"/>
              <a:t>Michel Baupin – Histoire du marché, du 14ème siècle à sa "disparition" depuis 1980 – UIA – 2022 / 2023</a:t>
            </a:r>
            <a:endParaRPr lang="fr-FR" dirty="0"/>
          </a:p>
        </p:txBody>
      </p:sp>
      <p:sp>
        <p:nvSpPr>
          <p:cNvPr id="4" name="ZoneTexte 3">
            <a:extLst>
              <a:ext uri="{FF2B5EF4-FFF2-40B4-BE49-F238E27FC236}">
                <a16:creationId xmlns:a16="http://schemas.microsoft.com/office/drawing/2014/main" id="{75FC7538-9BD9-D83D-EBCA-79F72D6508CF}"/>
              </a:ext>
            </a:extLst>
          </p:cNvPr>
          <p:cNvSpPr txBox="1"/>
          <p:nvPr/>
        </p:nvSpPr>
        <p:spPr>
          <a:xfrm>
            <a:off x="872565" y="1027125"/>
            <a:ext cx="7791596" cy="461665"/>
          </a:xfrm>
          <a:prstGeom prst="rect">
            <a:avLst/>
          </a:prstGeom>
          <a:noFill/>
        </p:spPr>
        <p:txBody>
          <a:bodyPr wrap="square">
            <a:spAutoFit/>
          </a:bodyPr>
          <a:lstStyle/>
          <a:p>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La naissance du marché à partir du 14</a:t>
            </a:r>
            <a:r>
              <a:rPr lang="fr-FR" sz="2400" b="1" baseline="30000"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ème</a:t>
            </a:r>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 siècle (1/6)</a:t>
            </a:r>
            <a:endParaRPr lang="fr-FR" dirty="0">
              <a:solidFill>
                <a:srgbClr val="3333FF"/>
              </a:solidFill>
            </a:endParaRPr>
          </a:p>
        </p:txBody>
      </p:sp>
    </p:spTree>
    <p:extLst>
      <p:ext uri="{BB962C8B-B14F-4D97-AF65-F5344CB8AC3E}">
        <p14:creationId xmlns:p14="http://schemas.microsoft.com/office/powerpoint/2010/main" val="387951851"/>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4A13E1E8-4833-4C5D-B57E-D4C74CF77EFD}"/>
              </a:ext>
            </a:extLst>
          </p:cNvPr>
          <p:cNvSpPr txBox="1"/>
          <p:nvPr/>
        </p:nvSpPr>
        <p:spPr>
          <a:xfrm>
            <a:off x="136632" y="781544"/>
            <a:ext cx="8870735" cy="7017819"/>
          </a:xfrm>
          <a:prstGeom prst="rect">
            <a:avLst/>
          </a:prstGeom>
          <a:noFill/>
        </p:spPr>
        <p:txBody>
          <a:bodyPr wrap="square">
            <a:spAutoFit/>
          </a:bodyPr>
          <a:lstStyle/>
          <a:p>
            <a:pPr marL="174625" algn="just">
              <a:lnSpc>
                <a:spcPct val="250000"/>
              </a:lnSpc>
              <a:spcBef>
                <a:spcPts val="0"/>
              </a:spcBef>
            </a:pPr>
            <a:r>
              <a:rPr lang="fr-FR" sz="18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L’émergence d’une économie de l’échange</a:t>
            </a:r>
            <a:endParaRPr lang="fr-FR" sz="18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endParaRPr>
          </a:p>
          <a:p>
            <a:pPr algn="just">
              <a:lnSpc>
                <a:spcPct val="150000"/>
              </a:lnSpc>
            </a:pPr>
            <a:r>
              <a:rPr lang="fr-FR" sz="1600" b="1" dirty="0">
                <a:latin typeface="Arial" panose="020B0604020202020204" pitchFamily="34" charset="0"/>
                <a:ea typeface="Calibri" panose="020F0502020204030204" pitchFamily="34" charset="0"/>
              </a:rPr>
              <a:t>Le marché comme élément organisateur du fonctionnement de la société était né </a:t>
            </a:r>
            <a:r>
              <a:rPr lang="fr-FR" sz="1600" b="1" dirty="0">
                <a:effectLst/>
                <a:latin typeface="Arial" panose="020B0604020202020204" pitchFamily="34" charset="0"/>
                <a:ea typeface="Calibri" panose="020F0502020204030204" pitchFamily="34" charset="0"/>
                <a:cs typeface="Times New Roman" panose="02020603050405020304" pitchFamily="18" charset="0"/>
              </a:rPr>
              <a:t>en s’affirmant comme support aux relations sociales</a:t>
            </a:r>
            <a:r>
              <a:rPr lang="fr-FR" sz="1600" b="1" dirty="0">
                <a:latin typeface="Arial" panose="020B0604020202020204" pitchFamily="34" charset="0"/>
                <a:ea typeface="Calibri" panose="020F0502020204030204" pitchFamily="34" charset="0"/>
              </a:rPr>
              <a:t>. </a:t>
            </a:r>
            <a:r>
              <a:rPr lang="fr-FR" sz="1600" b="1" dirty="0">
                <a:effectLst/>
                <a:latin typeface="Arial" panose="020B0604020202020204" pitchFamily="34" charset="0"/>
                <a:ea typeface="Calibri" panose="020F0502020204030204" pitchFamily="34" charset="0"/>
              </a:rPr>
              <a:t>Le maintien de celles-ci dans la durée devint un remarquable exploit : que les paysans ne fassent pas assez de semailles, que les transporteurs routiers se piquent de devenir comptables ou les comptables de devenir cheminots, bref, que l'une des multiples fonctions, qui sont la trame de la société, cesse d’être assumée et la vie industrielle tomberait bientôt dans une désorganisation irrémédiable. Il semblait être une pure folie que de penser que la lutte générale pour le profit était capable de cimenter la communauté tout entière. C’est pourtant ce qu’il fit en donnant </a:t>
            </a:r>
            <a:r>
              <a:rPr lang="fr-FR" sz="1600" b="1" dirty="0">
                <a:effectLst/>
                <a:latin typeface="Arial" panose="020B0604020202020204" pitchFamily="34" charset="0"/>
                <a:ea typeface="Calibri" panose="020F0502020204030204" pitchFamily="34" charset="0"/>
                <a:cs typeface="Arial" panose="020B0604020202020204" pitchFamily="34" charset="0"/>
              </a:rPr>
              <a:t>lentement naissance à une société affairée</a:t>
            </a:r>
            <a:r>
              <a:rPr lang="fr-FR" sz="1600" b="1" dirty="0">
                <a:latin typeface="Arial" panose="020B0604020202020204" pitchFamily="34" charset="0"/>
                <a:ea typeface="Calibri" panose="020F0502020204030204" pitchFamily="34" charset="0"/>
                <a:cs typeface="Arial" panose="020B0604020202020204" pitchFamily="34" charset="0"/>
              </a:rPr>
              <a:t> </a:t>
            </a:r>
            <a:r>
              <a:rPr lang="fr-FR" sz="1600" b="1" dirty="0">
                <a:effectLst/>
                <a:latin typeface="Arial" panose="020B0604020202020204" pitchFamily="34" charset="0"/>
                <a:ea typeface="Calibri" panose="020F0502020204030204" pitchFamily="34" charset="0"/>
                <a:cs typeface="Arial" panose="020B0604020202020204" pitchFamily="34" charset="0"/>
              </a:rPr>
              <a:t>et ivre de liberté pour tous, </a:t>
            </a:r>
            <a:r>
              <a:rPr lang="fr-FR" sz="1600" b="1" dirty="0">
                <a:effectLst/>
                <a:latin typeface="Arial" panose="020B0604020202020204" pitchFamily="34" charset="0"/>
                <a:ea typeface="Calibri" panose="020F0502020204030204" pitchFamily="34" charset="0"/>
              </a:rPr>
              <a:t>les gens cherchant à</a:t>
            </a:r>
            <a:r>
              <a:rPr lang="fr-FR" sz="1600" b="1" i="1" dirty="0">
                <a:effectLst/>
                <a:latin typeface="Arial" panose="020B0604020202020204" pitchFamily="34" charset="0"/>
                <a:ea typeface="Calibri" panose="020F0502020204030204" pitchFamily="34" charset="0"/>
              </a:rPr>
              <a:t> </a:t>
            </a:r>
            <a:r>
              <a:rPr lang="fr-FR" sz="1600" b="1" dirty="0">
                <a:effectLst/>
                <a:latin typeface="Arial" panose="020B0604020202020204" pitchFamily="34" charset="0"/>
                <a:ea typeface="Calibri" panose="020F0502020204030204" pitchFamily="34" charset="0"/>
              </a:rPr>
              <a:t>survivre en étant simplement reliés par les échanges entre eux. L’économie de « marché », qu’il serait préférable d’appeler économie de « l’échange », était en train de naître, le marché constituant l’horizon indépassable de son fonctionnement sauf à changer d’organisation sociale.</a:t>
            </a:r>
            <a:endParaRPr lang="fr-FR" sz="1600" b="1" dirty="0">
              <a:effectLst/>
              <a:highlight>
                <a:srgbClr val="FFFF00"/>
              </a:highlight>
              <a:latin typeface="Arial" panose="020B0604020202020204" pitchFamily="34" charset="0"/>
              <a:ea typeface="Calibri" panose="020F0502020204030204" pitchFamily="34" charset="0"/>
            </a:endParaRPr>
          </a:p>
          <a:p>
            <a:pPr algn="just">
              <a:lnSpc>
                <a:spcPct val="150000"/>
              </a:lnSpc>
            </a:pPr>
            <a:endParaRPr lang="fr-FR" sz="1600" b="1" dirty="0">
              <a:effectLst/>
              <a:latin typeface="Arial" panose="020B0604020202020204" pitchFamily="34" charset="0"/>
              <a:ea typeface="Calibri" panose="020F0502020204030204" pitchFamily="34" charset="0"/>
            </a:endParaRPr>
          </a:p>
          <a:p>
            <a:pPr algn="just">
              <a:lnSpc>
                <a:spcPct val="150000"/>
              </a:lnSpc>
            </a:pPr>
            <a:endParaRPr lang="fr-FR" sz="1600" b="1" dirty="0">
              <a:effectLst/>
              <a:latin typeface="Arial" panose="020B0604020202020204" pitchFamily="34" charset="0"/>
              <a:ea typeface="Calibri" panose="020F0502020204030204" pitchFamily="34" charset="0"/>
            </a:endParaRPr>
          </a:p>
          <a:p>
            <a:pPr algn="just">
              <a:lnSpc>
                <a:spcPct val="150000"/>
              </a:lnSpc>
            </a:pPr>
            <a:endParaRPr lang="fr-FR" sz="1600" b="1" dirty="0">
              <a:effectLst/>
              <a:latin typeface="Arial" panose="020B0604020202020204" pitchFamily="34" charset="0"/>
              <a:ea typeface="Calibri" panose="020F0502020204030204" pitchFamily="34" charset="0"/>
            </a:endParaRPr>
          </a:p>
          <a:p>
            <a:pPr algn="just">
              <a:lnSpc>
                <a:spcPct val="150000"/>
              </a:lnSpc>
            </a:pPr>
            <a:endParaRPr lang="fr-FR" sz="1600" b="1" dirty="0">
              <a:effectLst/>
              <a:latin typeface="Arial" panose="020B0604020202020204" pitchFamily="34" charset="0"/>
              <a:ea typeface="Calibri" panose="020F0502020204030204" pitchFamily="34" charset="0"/>
            </a:endParaRPr>
          </a:p>
        </p:txBody>
      </p:sp>
      <p:sp>
        <p:nvSpPr>
          <p:cNvPr id="8" name="ZoneTexte 7">
            <a:extLst>
              <a:ext uri="{FF2B5EF4-FFF2-40B4-BE49-F238E27FC236}">
                <a16:creationId xmlns:a16="http://schemas.microsoft.com/office/drawing/2014/main" id="{64BC66B2-1358-4E65-95AA-5251A1F41834}"/>
              </a:ext>
            </a:extLst>
          </p:cNvPr>
          <p:cNvSpPr txBox="1"/>
          <p:nvPr/>
        </p:nvSpPr>
        <p:spPr>
          <a:xfrm>
            <a:off x="683568" y="548680"/>
            <a:ext cx="7919422" cy="461665"/>
          </a:xfrm>
          <a:prstGeom prst="rect">
            <a:avLst/>
          </a:prstGeom>
          <a:noFill/>
        </p:spPr>
        <p:txBody>
          <a:bodyPr wrap="square">
            <a:spAutoFit/>
          </a:bodyPr>
          <a:lstStyle/>
          <a:p>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La naissance du marché à partir du 14</a:t>
            </a:r>
            <a:r>
              <a:rPr lang="fr-FR" sz="2400" b="1" baseline="30000"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ème</a:t>
            </a:r>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 siècle </a:t>
            </a:r>
            <a:r>
              <a:rPr lang="fr-FR" sz="2400" b="1" dirty="0">
                <a:solidFill>
                  <a:srgbClr val="3333FF"/>
                </a:solidFill>
                <a:effectLst/>
                <a:latin typeface="Arial" panose="020B0604020202020204" pitchFamily="34" charset="0"/>
                <a:ea typeface="Calibri" panose="020F0502020204030204" pitchFamily="34" charset="0"/>
                <a:cs typeface="Times New Roman" panose="02020603050405020304" pitchFamily="18" charset="0"/>
              </a:rPr>
              <a:t>(2/6)</a:t>
            </a:r>
            <a:endParaRPr lang="fr-FR" dirty="0">
              <a:solidFill>
                <a:srgbClr val="3333FF"/>
              </a:solidFill>
            </a:endParaRPr>
          </a:p>
        </p:txBody>
      </p:sp>
      <p:sp>
        <p:nvSpPr>
          <p:cNvPr id="5" name="Espace réservé du pied de page 4">
            <a:extLst>
              <a:ext uri="{FF2B5EF4-FFF2-40B4-BE49-F238E27FC236}">
                <a16:creationId xmlns:a16="http://schemas.microsoft.com/office/drawing/2014/main" id="{BCFE4D2C-9046-6B55-C20E-F5A4EB1AF8FB}"/>
              </a:ext>
            </a:extLst>
          </p:cNvPr>
          <p:cNvSpPr>
            <a:spLocks noGrp="1"/>
          </p:cNvSpPr>
          <p:nvPr>
            <p:ph type="ftr" sz="quarter" idx="11"/>
          </p:nvPr>
        </p:nvSpPr>
        <p:spPr/>
        <p:txBody>
          <a:bodyPr/>
          <a:lstStyle/>
          <a:p>
            <a:pPr>
              <a:defRPr/>
            </a:pPr>
            <a:r>
              <a:rPr lang="fr-FR"/>
              <a:t>Michel Baupin – Histoire du marché, du 14ème siècle à sa "disparition" depuis 1980 – UIA – 2022 / 2023</a:t>
            </a:r>
            <a:endParaRPr lang="fr-FR" dirty="0"/>
          </a:p>
        </p:txBody>
      </p:sp>
      <p:sp>
        <p:nvSpPr>
          <p:cNvPr id="6" name="Rectangle 15">
            <a:extLst>
              <a:ext uri="{FF2B5EF4-FFF2-40B4-BE49-F238E27FC236}">
                <a16:creationId xmlns:a16="http://schemas.microsoft.com/office/drawing/2014/main" id="{D2D6247E-19F4-DF69-3112-8EB13D834D8E}"/>
              </a:ext>
            </a:extLst>
          </p:cNvPr>
          <p:cNvSpPr>
            <a:spLocks noChangeArrowheads="1"/>
          </p:cNvSpPr>
          <p:nvPr/>
        </p:nvSpPr>
        <p:spPr bwMode="auto">
          <a:xfrm>
            <a:off x="8172400" y="6129983"/>
            <a:ext cx="561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fr-FR" altLang="zh-CN" dirty="0"/>
              <a:t> </a:t>
            </a:r>
            <a:r>
              <a:rPr lang="fr-FR" altLang="zh-CN" b="1" dirty="0">
                <a:solidFill>
                  <a:srgbClr val="C00000"/>
                </a:solidFill>
                <a:sym typeface="Symbol" panose="05050102010706020507" pitchFamily="18" charset="2"/>
                <a:hlinkClick r:id="rId2" action="ppaction://hlinksldjump">
                  <a:extLst>
                    <a:ext uri="{A12FA001-AC4F-418D-AE19-62706E023703}">
                      <ahyp:hlinkClr xmlns:ahyp="http://schemas.microsoft.com/office/drawing/2018/hyperlinkcolor" val="tx"/>
                    </a:ext>
                  </a:extLst>
                </a:hlinkClick>
              </a:rPr>
              <a:t></a:t>
            </a:r>
            <a:endParaRPr lang="fr-FR" altLang="fr-FR" b="1" dirty="0">
              <a:solidFill>
                <a:srgbClr val="C00000"/>
              </a:solidFill>
              <a:sym typeface="Symbol" panose="05050102010706020507" pitchFamily="18" charset="2"/>
            </a:endParaRPr>
          </a:p>
        </p:txBody>
      </p:sp>
    </p:spTree>
    <p:extLst>
      <p:ext uri="{BB962C8B-B14F-4D97-AF65-F5344CB8AC3E}">
        <p14:creationId xmlns:p14="http://schemas.microsoft.com/office/powerpoint/2010/main" val="7833481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4A13E1E8-4833-4C5D-B57E-D4C74CF77EFD}"/>
              </a:ext>
            </a:extLst>
          </p:cNvPr>
          <p:cNvSpPr txBox="1"/>
          <p:nvPr/>
        </p:nvSpPr>
        <p:spPr>
          <a:xfrm>
            <a:off x="64337" y="1043644"/>
            <a:ext cx="8765837" cy="5263492"/>
          </a:xfrm>
          <a:prstGeom prst="rect">
            <a:avLst/>
          </a:prstGeom>
          <a:noFill/>
        </p:spPr>
        <p:txBody>
          <a:bodyPr wrap="square">
            <a:spAutoFit/>
          </a:bodyPr>
          <a:lstStyle/>
          <a:p>
            <a:pPr algn="just">
              <a:lnSpc>
                <a:spcPct val="150000"/>
              </a:lnSpc>
            </a:pPr>
            <a:r>
              <a:rPr lang="fr-FR" sz="1800" b="1" dirty="0">
                <a:solidFill>
                  <a:srgbClr val="C00000"/>
                </a:solidFill>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rPr>
              <a:t>Le rôle fondamental du profit</a:t>
            </a:r>
          </a:p>
          <a:p>
            <a:pPr algn="just">
              <a:lnSpc>
                <a:spcPct val="150000"/>
              </a:lnSpc>
            </a:pPr>
            <a:r>
              <a:rPr lang="fr-FR" sz="1600" b="1" dirty="0">
                <a:latin typeface="Arial" panose="020B0604020202020204" pitchFamily="34" charset="0"/>
              </a:rPr>
              <a:t>Dans l’économie de l’échange qui se met progressivement en place, le profit est l’objet même de chaque transaction. Il s’échange dans le temps contre l’épargne investie afin de reconstituer la valeur de l’outil utilisé dans la production. Grâce à la mobilité de l’épargne d’un secteur d’activité à un autre, le profit s’établit à un niveau moyen identique pour chaque euro d’épargne investi. </a:t>
            </a:r>
            <a:r>
              <a:rPr lang="fr-FR" sz="1600" b="1" dirty="0">
                <a:solidFill>
                  <a:srgbClr val="000000"/>
                </a:solidFill>
                <a:effectLst/>
                <a:latin typeface="Arial" panose="020B0604020202020204" pitchFamily="34" charset="0"/>
                <a:ea typeface="Calibri" panose="020F0502020204030204" pitchFamily="34" charset="0"/>
              </a:rPr>
              <a:t>Par exemple, le profit moyen annuel en France est de 5%. Si l’investisseur touche plus que ce profit, la différence entre les deux constitue une « rente ». S’il touche moins que </a:t>
            </a:r>
            <a:r>
              <a:rPr lang="fr-FR" sz="1600" b="1" dirty="0">
                <a:solidFill>
                  <a:srgbClr val="000000"/>
                </a:solidFill>
                <a:latin typeface="Arial" panose="020B0604020202020204" pitchFamily="34" charset="0"/>
                <a:ea typeface="Calibri" panose="020F0502020204030204" pitchFamily="34" charset="0"/>
              </a:rPr>
              <a:t>ce profit moyen, il réalise une perte. L</a:t>
            </a:r>
            <a:r>
              <a:rPr lang="fr-FR" sz="1600" b="1" dirty="0">
                <a:latin typeface="Arial" panose="020B0604020202020204" pitchFamily="34" charset="0"/>
              </a:rPr>
              <a:t>e rôle de la rente est de rendre dynamique le marché dans la mesure où elle attire une nouvelle épargne qui génère des investissements qui se traduiront par une augmentation de l’offre tout en permettant de créer des emplois. Cette augmentation produira une diminution du prix de vente sur le marché, ce qui, progressivement, fera disparaître la rente dans le secteur d’activité concerné, laissant l’épargne s’investir dans d’autres secteurs, etc.</a:t>
            </a:r>
          </a:p>
        </p:txBody>
      </p:sp>
      <p:sp>
        <p:nvSpPr>
          <p:cNvPr id="8" name="ZoneTexte 7">
            <a:extLst>
              <a:ext uri="{FF2B5EF4-FFF2-40B4-BE49-F238E27FC236}">
                <a16:creationId xmlns:a16="http://schemas.microsoft.com/office/drawing/2014/main" id="{64BC66B2-1358-4E65-95AA-5251A1F41834}"/>
              </a:ext>
            </a:extLst>
          </p:cNvPr>
          <p:cNvSpPr txBox="1"/>
          <p:nvPr/>
        </p:nvSpPr>
        <p:spPr>
          <a:xfrm>
            <a:off x="940168" y="692696"/>
            <a:ext cx="7919422" cy="461665"/>
          </a:xfrm>
          <a:prstGeom prst="rect">
            <a:avLst/>
          </a:prstGeom>
          <a:noFill/>
        </p:spPr>
        <p:txBody>
          <a:bodyPr wrap="square">
            <a:spAutoFit/>
          </a:bodyPr>
          <a:lstStyle/>
          <a:p>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La naissance du marché à partir du 14</a:t>
            </a:r>
            <a:r>
              <a:rPr lang="fr-FR" sz="2400" b="1" baseline="30000"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ème</a:t>
            </a:r>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 siècle </a:t>
            </a:r>
            <a:r>
              <a:rPr lang="fr-FR" sz="2400" b="1" dirty="0">
                <a:solidFill>
                  <a:srgbClr val="3333FF"/>
                </a:solidFill>
                <a:effectLst/>
                <a:latin typeface="Arial" panose="020B0604020202020204" pitchFamily="34" charset="0"/>
                <a:ea typeface="Calibri" panose="020F0502020204030204" pitchFamily="34" charset="0"/>
                <a:cs typeface="Times New Roman" panose="02020603050405020304" pitchFamily="18" charset="0"/>
              </a:rPr>
              <a:t>(3/6)</a:t>
            </a:r>
            <a:endParaRPr lang="fr-FR" dirty="0">
              <a:solidFill>
                <a:srgbClr val="3333FF"/>
              </a:solidFill>
            </a:endParaRPr>
          </a:p>
        </p:txBody>
      </p:sp>
      <p:sp>
        <p:nvSpPr>
          <p:cNvPr id="5" name="Espace réservé du pied de page 4">
            <a:extLst>
              <a:ext uri="{FF2B5EF4-FFF2-40B4-BE49-F238E27FC236}">
                <a16:creationId xmlns:a16="http://schemas.microsoft.com/office/drawing/2014/main" id="{BCFE4D2C-9046-6B55-C20E-F5A4EB1AF8FB}"/>
              </a:ext>
            </a:extLst>
          </p:cNvPr>
          <p:cNvSpPr>
            <a:spLocks noGrp="1"/>
          </p:cNvSpPr>
          <p:nvPr>
            <p:ph type="ftr" sz="quarter" idx="11"/>
          </p:nvPr>
        </p:nvSpPr>
        <p:spPr/>
        <p:txBody>
          <a:bodyPr/>
          <a:lstStyle/>
          <a:p>
            <a:pPr>
              <a:defRPr/>
            </a:pPr>
            <a:r>
              <a:rPr lang="fr-FR"/>
              <a:t>Michel Baupin – Histoire du marché, du 14ème siècle à sa "disparition" depuis 1980 – UIA – 2022 / 2023</a:t>
            </a:r>
            <a:endParaRPr lang="fr-FR" dirty="0"/>
          </a:p>
        </p:txBody>
      </p:sp>
      <p:sp>
        <p:nvSpPr>
          <p:cNvPr id="3" name="Rectangle 15">
            <a:extLst>
              <a:ext uri="{FF2B5EF4-FFF2-40B4-BE49-F238E27FC236}">
                <a16:creationId xmlns:a16="http://schemas.microsoft.com/office/drawing/2014/main" id="{EF18FBD1-4932-AAAD-433F-FCBC5C0F7BF8}"/>
              </a:ext>
            </a:extLst>
          </p:cNvPr>
          <p:cNvSpPr>
            <a:spLocks noChangeArrowheads="1"/>
          </p:cNvSpPr>
          <p:nvPr/>
        </p:nvSpPr>
        <p:spPr bwMode="auto">
          <a:xfrm>
            <a:off x="8172400" y="6047422"/>
            <a:ext cx="561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fr-FR" altLang="zh-CN" dirty="0"/>
              <a:t> </a:t>
            </a:r>
            <a:r>
              <a:rPr lang="fr-FR" altLang="zh-CN" b="1" dirty="0">
                <a:solidFill>
                  <a:srgbClr val="C00000"/>
                </a:solidFill>
                <a:sym typeface="Symbol" panose="05050102010706020507" pitchFamily="18" charset="2"/>
                <a:hlinkClick r:id="rId2" action="ppaction://hlinksldjump">
                  <a:extLst>
                    <a:ext uri="{A12FA001-AC4F-418D-AE19-62706E023703}">
                      <ahyp:hlinkClr xmlns:ahyp="http://schemas.microsoft.com/office/drawing/2018/hyperlinkcolor" val="tx"/>
                    </a:ext>
                  </a:extLst>
                </a:hlinkClick>
              </a:rPr>
              <a:t></a:t>
            </a:r>
            <a:endParaRPr lang="fr-FR" altLang="fr-FR" b="1" dirty="0">
              <a:solidFill>
                <a:srgbClr val="C00000"/>
              </a:solidFill>
              <a:sym typeface="Symbol" panose="05050102010706020507" pitchFamily="18" charset="2"/>
            </a:endParaRPr>
          </a:p>
        </p:txBody>
      </p:sp>
    </p:spTree>
    <p:extLst>
      <p:ext uri="{BB962C8B-B14F-4D97-AF65-F5344CB8AC3E}">
        <p14:creationId xmlns:p14="http://schemas.microsoft.com/office/powerpoint/2010/main" val="12573081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4A13E1E8-4833-4C5D-B57E-D4C74CF77EFD}"/>
              </a:ext>
            </a:extLst>
          </p:cNvPr>
          <p:cNvSpPr txBox="1"/>
          <p:nvPr/>
        </p:nvSpPr>
        <p:spPr>
          <a:xfrm>
            <a:off x="0" y="1194200"/>
            <a:ext cx="9001966" cy="4971104"/>
          </a:xfrm>
          <a:prstGeom prst="rect">
            <a:avLst/>
          </a:prstGeom>
          <a:noFill/>
        </p:spPr>
        <p:txBody>
          <a:bodyPr wrap="square">
            <a:spAutoFit/>
          </a:bodyPr>
          <a:lstStyle/>
          <a:p>
            <a:pPr algn="just">
              <a:lnSpc>
                <a:spcPct val="150000"/>
              </a:lnSpc>
            </a:pPr>
            <a:r>
              <a:rPr lang="fr-FR" sz="1800" b="1" dirty="0">
                <a:solidFill>
                  <a:srgbClr val="C00000"/>
                </a:solidFill>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rPr>
              <a:t>Le travail comme marché à partir de 1886 (1/3)</a:t>
            </a:r>
          </a:p>
          <a:p>
            <a:pPr algn="just">
              <a:lnSpc>
                <a:spcPct val="150000"/>
              </a:lnSpc>
            </a:pPr>
            <a:r>
              <a:rPr lang="fr-FR" sz="1600" b="1" dirty="0">
                <a:effectLst/>
                <a:latin typeface="Arial" panose="020B0604020202020204" pitchFamily="34" charset="0"/>
                <a:ea typeface="Calibri" panose="020F0502020204030204" pitchFamily="34" charset="0"/>
                <a:cs typeface="Times New Roman" panose="02020603050405020304" pitchFamily="18" charset="0"/>
              </a:rPr>
              <a:t>Dans les manufactures, le travailleur est physiquement usé, l'emploi est instable, le chômage est craint. </a:t>
            </a:r>
            <a:r>
              <a:rPr lang="fr-FR" sz="1600" b="1" dirty="0">
                <a:effectLst/>
                <a:latin typeface="Arial" panose="020B0604020202020204" pitchFamily="34" charset="0"/>
                <a:ea typeface="Times New Roman" panose="02020603050405020304" pitchFamily="18" charset="0"/>
                <a:cs typeface="Verdana" panose="020B0604030504040204" pitchFamily="34" charset="0"/>
              </a:rPr>
              <a:t>Le plus important problème porte sur les retraites dans les compagnies de chemin de fer qui, faute de ressources financières suffisantes, ne les payent plus ou à des taux très réduits. Or, le code civil de 1804 qui précise la notion de travail ne distingue que deux sortes de travaux :</a:t>
            </a:r>
          </a:p>
          <a:p>
            <a:pPr marL="447675" indent="-285750" algn="just">
              <a:lnSpc>
                <a:spcPct val="150000"/>
              </a:lnSpc>
              <a:spcAft>
                <a:spcPts val="300"/>
              </a:spcAft>
              <a:buFont typeface="Wingdings" panose="05000000000000000000" pitchFamily="2" charset="2"/>
              <a:buChar char="ü"/>
            </a:pPr>
            <a:r>
              <a:rPr lang="fr-FR" sz="1600" b="1" dirty="0">
                <a:effectLst/>
                <a:latin typeface="Arial" panose="020B0604020202020204" pitchFamily="34" charset="0"/>
                <a:ea typeface="Times New Roman" panose="02020603050405020304" pitchFamily="18" charset="0"/>
                <a:cs typeface="Arial" panose="020B0604020202020204" pitchFamily="34" charset="0"/>
              </a:rPr>
              <a:t>le louage d’ouvrage qui reposait sur l’autonomie de l’ouvrier dans son travail. Il était contrôlé uniquement sur le résultat qu’il s’engageait à fournir, ce qui correspondait à la relation de travail dans les manufactures,</a:t>
            </a:r>
          </a:p>
          <a:p>
            <a:pPr marL="447675" indent="-285750" algn="just">
              <a:lnSpc>
                <a:spcPct val="150000"/>
              </a:lnSpc>
              <a:spcAft>
                <a:spcPts val="300"/>
              </a:spcAft>
              <a:buFont typeface="Wingdings" panose="05000000000000000000" pitchFamily="2" charset="2"/>
              <a:buChar char="ü"/>
            </a:pPr>
            <a:r>
              <a:rPr lang="fr-FR" sz="1600" b="1" dirty="0">
                <a:effectLst/>
                <a:latin typeface="Arial" panose="020B0604020202020204" pitchFamily="34" charset="0"/>
                <a:ea typeface="Times New Roman" panose="02020603050405020304" pitchFamily="18" charset="0"/>
                <a:cs typeface="Arial" panose="020B0604020202020204" pitchFamily="34" charset="0"/>
              </a:rPr>
              <a:t>le louage de service qui reposait sur la subordination du travailleur à celui qui l’emploie, lui ôtant toute autonomie dans la réalisation de son travail.</a:t>
            </a:r>
            <a:endParaRPr lang="fr-FR" sz="1600" b="1"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spcAft>
                <a:spcPts val="300"/>
              </a:spcAft>
            </a:pPr>
            <a:r>
              <a:rPr lang="fr-FR" sz="1600" b="1" dirty="0">
                <a:effectLst/>
                <a:latin typeface="Arial" panose="020B0604020202020204" pitchFamily="34" charset="0"/>
                <a:ea typeface="Calibri" panose="020F0502020204030204" pitchFamily="34" charset="0"/>
                <a:cs typeface="Arial" panose="020B0604020202020204" pitchFamily="34" charset="0"/>
              </a:rPr>
              <a:t>Jusqu’au début des années 1880, la relation de travail a répondu aux critères de louage d’ouvrage et non à celui de louage de service.</a:t>
            </a:r>
            <a:r>
              <a:rPr lang="fr-FR" sz="1600" b="1" dirty="0">
                <a:effectLst/>
                <a:latin typeface="Arial" panose="020B0604020202020204" pitchFamily="34" charset="0"/>
                <a:ea typeface="Times New Roman" panose="02020603050405020304" pitchFamily="18" charset="0"/>
                <a:cs typeface="Arial" panose="020B0604020202020204" pitchFamily="34" charset="0"/>
              </a:rPr>
              <a:t> </a:t>
            </a:r>
            <a:endParaRPr lang="fr-FR" sz="1600" b="1" dirty="0">
              <a:latin typeface="Arial" panose="020B0604020202020204" pitchFamily="34" charset="0"/>
            </a:endParaRPr>
          </a:p>
        </p:txBody>
      </p:sp>
      <p:sp>
        <p:nvSpPr>
          <p:cNvPr id="8" name="ZoneTexte 7">
            <a:extLst>
              <a:ext uri="{FF2B5EF4-FFF2-40B4-BE49-F238E27FC236}">
                <a16:creationId xmlns:a16="http://schemas.microsoft.com/office/drawing/2014/main" id="{64BC66B2-1358-4E65-95AA-5251A1F41834}"/>
              </a:ext>
            </a:extLst>
          </p:cNvPr>
          <p:cNvSpPr txBox="1"/>
          <p:nvPr/>
        </p:nvSpPr>
        <p:spPr>
          <a:xfrm>
            <a:off x="940168" y="692696"/>
            <a:ext cx="7919422" cy="461665"/>
          </a:xfrm>
          <a:prstGeom prst="rect">
            <a:avLst/>
          </a:prstGeom>
          <a:noFill/>
        </p:spPr>
        <p:txBody>
          <a:bodyPr wrap="square">
            <a:spAutoFit/>
          </a:bodyPr>
          <a:lstStyle/>
          <a:p>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La naissance du marché à partir du 14</a:t>
            </a:r>
            <a:r>
              <a:rPr lang="fr-FR" sz="2400" b="1" baseline="30000"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ème</a:t>
            </a:r>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 siècle </a:t>
            </a:r>
            <a:r>
              <a:rPr lang="fr-FR" sz="2400" b="1" dirty="0">
                <a:solidFill>
                  <a:srgbClr val="3333FF"/>
                </a:solidFill>
                <a:effectLst/>
                <a:latin typeface="Arial" panose="020B0604020202020204" pitchFamily="34" charset="0"/>
                <a:ea typeface="Calibri" panose="020F0502020204030204" pitchFamily="34" charset="0"/>
                <a:cs typeface="Times New Roman" panose="02020603050405020304" pitchFamily="18" charset="0"/>
              </a:rPr>
              <a:t>(4/6)</a:t>
            </a:r>
            <a:endParaRPr lang="fr-FR" dirty="0">
              <a:solidFill>
                <a:srgbClr val="3333FF"/>
              </a:solidFill>
            </a:endParaRPr>
          </a:p>
        </p:txBody>
      </p:sp>
      <p:sp>
        <p:nvSpPr>
          <p:cNvPr id="7" name="ZoneTexte 6">
            <a:extLst>
              <a:ext uri="{FF2B5EF4-FFF2-40B4-BE49-F238E27FC236}">
                <a16:creationId xmlns:a16="http://schemas.microsoft.com/office/drawing/2014/main" id="{BAC658F1-FF2E-4023-B332-66C89543505A}"/>
              </a:ext>
            </a:extLst>
          </p:cNvPr>
          <p:cNvSpPr txBox="1"/>
          <p:nvPr/>
        </p:nvSpPr>
        <p:spPr>
          <a:xfrm>
            <a:off x="7956376" y="6225519"/>
            <a:ext cx="432048" cy="461665"/>
          </a:xfrm>
          <a:prstGeom prst="rect">
            <a:avLst/>
          </a:prstGeom>
          <a:noFill/>
        </p:spPr>
        <p:txBody>
          <a:bodyPr wrap="square">
            <a:spAutoFit/>
          </a:bodyPr>
          <a:lstStyle/>
          <a:p>
            <a:r>
              <a:rPr lang="fr-FR" sz="24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hlinkClick r:id="rId2" action="ppaction://hlinksldjump">
                  <a:extLst>
                    <a:ext uri="{A12FA001-AC4F-418D-AE19-62706E023703}">
                      <ahyp:hlinkClr xmlns:ahyp="http://schemas.microsoft.com/office/drawing/2018/hyperlinkcolor" val="tx"/>
                    </a:ext>
                  </a:extLst>
                </a:hlinkClick>
              </a:rPr>
              <a:t></a:t>
            </a:r>
            <a:endParaRPr lang="fr-FR" dirty="0">
              <a:solidFill>
                <a:srgbClr val="FF0000"/>
              </a:solidFill>
            </a:endParaRPr>
          </a:p>
        </p:txBody>
      </p:sp>
      <p:sp>
        <p:nvSpPr>
          <p:cNvPr id="5" name="Espace réservé du pied de page 4">
            <a:extLst>
              <a:ext uri="{FF2B5EF4-FFF2-40B4-BE49-F238E27FC236}">
                <a16:creationId xmlns:a16="http://schemas.microsoft.com/office/drawing/2014/main" id="{BCFE4D2C-9046-6B55-C20E-F5A4EB1AF8FB}"/>
              </a:ext>
            </a:extLst>
          </p:cNvPr>
          <p:cNvSpPr>
            <a:spLocks noGrp="1"/>
          </p:cNvSpPr>
          <p:nvPr>
            <p:ph type="ftr" sz="quarter" idx="11"/>
          </p:nvPr>
        </p:nvSpPr>
        <p:spPr/>
        <p:txBody>
          <a:bodyPr/>
          <a:lstStyle/>
          <a:p>
            <a:pPr>
              <a:defRPr/>
            </a:pPr>
            <a:r>
              <a:rPr lang="fr-FR"/>
              <a:t>Michel Baupin – Histoire du marché, du 14ème siècle à sa "disparition" depuis 1980 – UIA – 2022 / 2023</a:t>
            </a:r>
            <a:endParaRPr lang="fr-FR" dirty="0"/>
          </a:p>
        </p:txBody>
      </p:sp>
    </p:spTree>
    <p:extLst>
      <p:ext uri="{BB962C8B-B14F-4D97-AF65-F5344CB8AC3E}">
        <p14:creationId xmlns:p14="http://schemas.microsoft.com/office/powerpoint/2010/main" val="408998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4A13E1E8-4833-4C5D-B57E-D4C74CF77EFD}"/>
              </a:ext>
            </a:extLst>
          </p:cNvPr>
          <p:cNvSpPr txBox="1"/>
          <p:nvPr/>
        </p:nvSpPr>
        <p:spPr>
          <a:xfrm>
            <a:off x="189081" y="1194200"/>
            <a:ext cx="8765837" cy="4971104"/>
          </a:xfrm>
          <a:prstGeom prst="rect">
            <a:avLst/>
          </a:prstGeom>
          <a:noFill/>
        </p:spPr>
        <p:txBody>
          <a:bodyPr wrap="square">
            <a:spAutoFit/>
          </a:bodyPr>
          <a:lstStyle/>
          <a:p>
            <a:pPr algn="just">
              <a:lnSpc>
                <a:spcPct val="150000"/>
              </a:lnSpc>
            </a:pPr>
            <a:r>
              <a:rPr lang="fr-FR" sz="1800" b="1" dirty="0">
                <a:solidFill>
                  <a:srgbClr val="C00000"/>
                </a:solidFill>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rPr>
              <a:t>Le travail comme marché à partir de 1886 (2/3)</a:t>
            </a:r>
          </a:p>
          <a:p>
            <a:pPr algn="just">
              <a:lnSpc>
                <a:spcPct val="150000"/>
              </a:lnSpc>
              <a:spcAft>
                <a:spcPts val="300"/>
              </a:spcAft>
            </a:pPr>
            <a:r>
              <a:rPr lang="fr-FR" sz="1600" b="1" dirty="0">
                <a:effectLst/>
                <a:latin typeface="Arial" panose="020B0604020202020204" pitchFamily="34" charset="0"/>
                <a:ea typeface="Times New Roman" panose="02020603050405020304" pitchFamily="18" charset="0"/>
                <a:cs typeface="Arial" panose="020B0604020202020204" pitchFamily="34" charset="0"/>
              </a:rPr>
              <a:t>Pour tenir compte de la réalité du travail réalisé par les ouvriers, l</a:t>
            </a:r>
            <a:r>
              <a:rPr lang="fr-FR" sz="1600" b="1" dirty="0">
                <a:effectLst/>
                <a:latin typeface="Arial" panose="020B0604020202020204" pitchFamily="34" charset="0"/>
                <a:ea typeface="Calibri" panose="020F0502020204030204" pitchFamily="34" charset="0"/>
                <a:cs typeface="Arial" panose="020B0604020202020204" pitchFamily="34" charset="0"/>
              </a:rPr>
              <a:t>e député Ernest Glasson proposa en 1886 de réformer le Code </a:t>
            </a:r>
            <a:r>
              <a:rPr lang="fr-FR" sz="1600" b="1" dirty="0">
                <a:latin typeface="Arial" panose="020B0604020202020204" pitchFamily="34" charset="0"/>
                <a:ea typeface="Calibri" panose="020F0502020204030204" pitchFamily="34" charset="0"/>
                <a:cs typeface="Arial" panose="020B0604020202020204" pitchFamily="34" charset="0"/>
              </a:rPr>
              <a:t>civil de 1804 </a:t>
            </a:r>
            <a:r>
              <a:rPr lang="fr-FR" sz="1600" b="1" dirty="0">
                <a:effectLst/>
                <a:latin typeface="Arial" panose="020B0604020202020204" pitchFamily="34" charset="0"/>
                <a:ea typeface="Calibri" panose="020F0502020204030204" pitchFamily="34" charset="0"/>
                <a:cs typeface="Arial" panose="020B0604020202020204" pitchFamily="34" charset="0"/>
              </a:rPr>
              <a:t>en introduisant un nouveau contrat appelé « contrat de travail ». </a:t>
            </a:r>
            <a:r>
              <a:rPr lang="fr-FR" sz="1600" b="1" dirty="0">
                <a:effectLst/>
                <a:latin typeface="Arial" panose="020B0604020202020204" pitchFamily="34" charset="0"/>
                <a:ea typeface="Calibri" panose="020F0502020204030204" pitchFamily="34" charset="0"/>
                <a:cs typeface="Times New Roman" panose="02020603050405020304" pitchFamily="18" charset="0"/>
              </a:rPr>
              <a:t>Par celui-ci, les ouvriers </a:t>
            </a:r>
            <a:r>
              <a:rPr lang="fr-FR" sz="1600" b="1" dirty="0" err="1">
                <a:effectLst/>
                <a:latin typeface="Arial" panose="020B0604020202020204" pitchFamily="34" charset="0"/>
                <a:ea typeface="Calibri" panose="020F0502020204030204" pitchFamily="34" charset="0"/>
                <a:cs typeface="Times New Roman" panose="02020603050405020304" pitchFamily="18" charset="0"/>
              </a:rPr>
              <a:t>devennaient</a:t>
            </a:r>
            <a:r>
              <a:rPr lang="fr-FR" sz="1600" b="1" dirty="0">
                <a:effectLst/>
                <a:latin typeface="Arial" panose="020B0604020202020204" pitchFamily="34" charset="0"/>
                <a:ea typeface="Calibri" panose="020F0502020204030204" pitchFamily="34" charset="0"/>
                <a:cs typeface="Times New Roman" panose="02020603050405020304" pitchFamily="18" charset="0"/>
              </a:rPr>
              <a:t> subordonnés techniquement et économiquement à leurs dirigeants, ce qui permit de régler le problème des retraites qui furent payées comme contrepartie à la subordination.</a:t>
            </a:r>
          </a:p>
          <a:p>
            <a:pPr algn="just">
              <a:lnSpc>
                <a:spcPct val="150000"/>
              </a:lnSpc>
              <a:spcAft>
                <a:spcPts val="300"/>
              </a:spcAft>
            </a:pPr>
            <a:r>
              <a:rPr lang="fr-FR" sz="1600" b="1" dirty="0">
                <a:effectLst/>
                <a:latin typeface="Arial" panose="020B0604020202020204" pitchFamily="34" charset="0"/>
                <a:ea typeface="Calibri" panose="020F0502020204030204" pitchFamily="34" charset="0"/>
                <a:cs typeface="Times New Roman" panose="02020603050405020304" pitchFamily="18" charset="0"/>
              </a:rPr>
              <a:t>Le contrat de travail posa alors le problème de savoir si le salarié était pa</a:t>
            </a:r>
            <a:r>
              <a:rPr lang="fr-FR" sz="1600" b="1" dirty="0">
                <a:latin typeface="Arial" panose="020B0604020202020204" pitchFamily="34" charset="0"/>
                <a:ea typeface="Calibri" panose="020F0502020204030204" pitchFamily="34" charset="0"/>
                <a:cs typeface="Times New Roman" panose="02020603050405020304" pitchFamily="18" charset="0"/>
              </a:rPr>
              <a:t>yé pour ses heures de travail puisqu’il précise celles-ci ou pour ce qu’il produit, ce qu’il ne mentionne pas !</a:t>
            </a:r>
          </a:p>
          <a:p>
            <a:pPr algn="just">
              <a:lnSpc>
                <a:spcPct val="150000"/>
              </a:lnSpc>
              <a:spcAft>
                <a:spcPts val="300"/>
              </a:spcAft>
            </a:pPr>
            <a:r>
              <a:rPr lang="fr-FR" sz="1600" b="1" dirty="0">
                <a:effectLst/>
                <a:latin typeface="Arial" panose="020B0604020202020204" pitchFamily="34" charset="0"/>
                <a:ea typeface="Calibri" panose="020F0502020204030204" pitchFamily="34" charset="0"/>
                <a:cs typeface="Times New Roman" panose="02020603050405020304" pitchFamily="18" charset="0"/>
              </a:rPr>
              <a:t>On préféra retenir les heures de travail en occultant les produits fabriqués pendant celles-ci, ce qui donnait l’impression qu’elles </a:t>
            </a:r>
            <a:r>
              <a:rPr lang="fr-FR" sz="1600" b="1" dirty="0">
                <a:latin typeface="Arial" panose="020B0604020202020204" pitchFamily="34" charset="0"/>
                <a:ea typeface="Calibri" panose="020F0502020204030204" pitchFamily="34" charset="0"/>
                <a:cs typeface="Times New Roman" panose="02020603050405020304" pitchFamily="18" charset="0"/>
              </a:rPr>
              <a:t>se vendaient et s’achetaient, c’est-à-dire qu’elles étaient traitées dans un marché que l’on appela « marché du travail » alors qu’il s’agissait en fait d’un « marché des produits du travail ». </a:t>
            </a:r>
            <a:endParaRPr lang="fr-FR" sz="1600" b="1" dirty="0">
              <a:latin typeface="Arial" panose="020B0604020202020204" pitchFamily="34" charset="0"/>
            </a:endParaRPr>
          </a:p>
        </p:txBody>
      </p:sp>
      <p:sp>
        <p:nvSpPr>
          <p:cNvPr id="8" name="ZoneTexte 7">
            <a:extLst>
              <a:ext uri="{FF2B5EF4-FFF2-40B4-BE49-F238E27FC236}">
                <a16:creationId xmlns:a16="http://schemas.microsoft.com/office/drawing/2014/main" id="{64BC66B2-1358-4E65-95AA-5251A1F41834}"/>
              </a:ext>
            </a:extLst>
          </p:cNvPr>
          <p:cNvSpPr txBox="1"/>
          <p:nvPr/>
        </p:nvSpPr>
        <p:spPr>
          <a:xfrm>
            <a:off x="940168" y="692696"/>
            <a:ext cx="7919422" cy="461665"/>
          </a:xfrm>
          <a:prstGeom prst="rect">
            <a:avLst/>
          </a:prstGeom>
          <a:noFill/>
        </p:spPr>
        <p:txBody>
          <a:bodyPr wrap="square">
            <a:spAutoFit/>
          </a:bodyPr>
          <a:lstStyle/>
          <a:p>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La naissance du marché à partir du 14</a:t>
            </a:r>
            <a:r>
              <a:rPr lang="fr-FR" sz="2400" b="1" baseline="30000"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ème</a:t>
            </a:r>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 siècle </a:t>
            </a:r>
            <a:r>
              <a:rPr lang="fr-FR" sz="2400" b="1" dirty="0">
                <a:solidFill>
                  <a:srgbClr val="3333FF"/>
                </a:solidFill>
                <a:effectLst/>
                <a:latin typeface="Arial" panose="020B0604020202020204" pitchFamily="34" charset="0"/>
                <a:ea typeface="Calibri" panose="020F0502020204030204" pitchFamily="34" charset="0"/>
                <a:cs typeface="Times New Roman" panose="02020603050405020304" pitchFamily="18" charset="0"/>
              </a:rPr>
              <a:t>(</a:t>
            </a:r>
            <a:r>
              <a:rPr lang="fr-FR" b="1" dirty="0">
                <a:solidFill>
                  <a:srgbClr val="3333FF"/>
                </a:solidFill>
                <a:latin typeface="Arial" panose="020B0604020202020204" pitchFamily="34" charset="0"/>
                <a:ea typeface="Calibri" panose="020F0502020204030204" pitchFamily="34" charset="0"/>
                <a:cs typeface="Times New Roman" panose="02020603050405020304" pitchFamily="18" charset="0"/>
              </a:rPr>
              <a:t>5/6</a:t>
            </a:r>
            <a:r>
              <a:rPr lang="fr-FR" sz="2400" b="1" dirty="0">
                <a:solidFill>
                  <a:srgbClr val="3333FF"/>
                </a:solidFill>
                <a:effectLst/>
                <a:latin typeface="Arial" panose="020B0604020202020204" pitchFamily="34" charset="0"/>
                <a:ea typeface="Calibri" panose="020F0502020204030204" pitchFamily="34" charset="0"/>
                <a:cs typeface="Times New Roman" panose="02020603050405020304" pitchFamily="18" charset="0"/>
              </a:rPr>
              <a:t>)</a:t>
            </a:r>
            <a:endParaRPr lang="fr-FR" dirty="0">
              <a:solidFill>
                <a:srgbClr val="3333FF"/>
              </a:solidFill>
            </a:endParaRPr>
          </a:p>
        </p:txBody>
      </p:sp>
      <p:sp>
        <p:nvSpPr>
          <p:cNvPr id="7" name="ZoneTexte 6">
            <a:extLst>
              <a:ext uri="{FF2B5EF4-FFF2-40B4-BE49-F238E27FC236}">
                <a16:creationId xmlns:a16="http://schemas.microsoft.com/office/drawing/2014/main" id="{BAC658F1-FF2E-4023-B332-66C89543505A}"/>
              </a:ext>
            </a:extLst>
          </p:cNvPr>
          <p:cNvSpPr txBox="1"/>
          <p:nvPr/>
        </p:nvSpPr>
        <p:spPr>
          <a:xfrm>
            <a:off x="7956376" y="6124361"/>
            <a:ext cx="432048" cy="461665"/>
          </a:xfrm>
          <a:prstGeom prst="rect">
            <a:avLst/>
          </a:prstGeom>
          <a:noFill/>
        </p:spPr>
        <p:txBody>
          <a:bodyPr wrap="square">
            <a:spAutoFit/>
          </a:bodyPr>
          <a:lstStyle/>
          <a:p>
            <a:r>
              <a:rPr lang="fr-FR" sz="24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hlinkClick r:id="rId2" action="ppaction://hlinksldjump">
                  <a:extLst>
                    <a:ext uri="{A12FA001-AC4F-418D-AE19-62706E023703}">
                      <ahyp:hlinkClr xmlns:ahyp="http://schemas.microsoft.com/office/drawing/2018/hyperlinkcolor" val="tx"/>
                    </a:ext>
                  </a:extLst>
                </a:hlinkClick>
              </a:rPr>
              <a:t></a:t>
            </a:r>
            <a:endParaRPr lang="fr-FR" dirty="0">
              <a:solidFill>
                <a:srgbClr val="FF0000"/>
              </a:solidFill>
            </a:endParaRPr>
          </a:p>
        </p:txBody>
      </p:sp>
      <p:sp>
        <p:nvSpPr>
          <p:cNvPr id="5" name="Espace réservé du pied de page 4">
            <a:extLst>
              <a:ext uri="{FF2B5EF4-FFF2-40B4-BE49-F238E27FC236}">
                <a16:creationId xmlns:a16="http://schemas.microsoft.com/office/drawing/2014/main" id="{BCFE4D2C-9046-6B55-C20E-F5A4EB1AF8FB}"/>
              </a:ext>
            </a:extLst>
          </p:cNvPr>
          <p:cNvSpPr>
            <a:spLocks noGrp="1"/>
          </p:cNvSpPr>
          <p:nvPr>
            <p:ph type="ftr" sz="quarter" idx="11"/>
          </p:nvPr>
        </p:nvSpPr>
        <p:spPr/>
        <p:txBody>
          <a:bodyPr/>
          <a:lstStyle/>
          <a:p>
            <a:pPr>
              <a:defRPr/>
            </a:pPr>
            <a:r>
              <a:rPr lang="fr-FR" dirty="0"/>
              <a:t>Michel Baupin – Histoire du marché, du 14ème siècle à sa "disparition" depuis 1980 – UIA – 2022 / 2023</a:t>
            </a:r>
          </a:p>
        </p:txBody>
      </p:sp>
    </p:spTree>
    <p:extLst>
      <p:ext uri="{BB962C8B-B14F-4D97-AF65-F5344CB8AC3E}">
        <p14:creationId xmlns:p14="http://schemas.microsoft.com/office/powerpoint/2010/main" val="23044623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4A13E1E8-4833-4C5D-B57E-D4C74CF77EFD}"/>
              </a:ext>
            </a:extLst>
          </p:cNvPr>
          <p:cNvSpPr txBox="1"/>
          <p:nvPr/>
        </p:nvSpPr>
        <p:spPr>
          <a:xfrm>
            <a:off x="189081" y="1340768"/>
            <a:ext cx="8765837" cy="4932632"/>
          </a:xfrm>
          <a:prstGeom prst="rect">
            <a:avLst/>
          </a:prstGeom>
          <a:noFill/>
        </p:spPr>
        <p:txBody>
          <a:bodyPr wrap="square">
            <a:spAutoFit/>
          </a:bodyPr>
          <a:lstStyle/>
          <a:p>
            <a:pPr algn="just">
              <a:lnSpc>
                <a:spcPct val="150000"/>
              </a:lnSpc>
            </a:pPr>
            <a:r>
              <a:rPr lang="fr-FR" sz="1800" b="1" dirty="0">
                <a:solidFill>
                  <a:srgbClr val="C00000"/>
                </a:solidFill>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rPr>
              <a:t>Le travail comme marché à partir de 1886 (3/3)</a:t>
            </a:r>
          </a:p>
          <a:p>
            <a:pPr algn="just">
              <a:lnSpc>
                <a:spcPct val="150000"/>
              </a:lnSpc>
              <a:spcAft>
                <a:spcPts val="300"/>
              </a:spcAft>
            </a:pPr>
            <a:r>
              <a:rPr lang="fr-FR" sz="1600" b="1" dirty="0">
                <a:effectLst/>
                <a:latin typeface="Arial" panose="020B0604020202020204" pitchFamily="34" charset="0"/>
                <a:ea typeface="Calibri" panose="020F0502020204030204" pitchFamily="34" charset="0"/>
                <a:cs typeface="Times New Roman" panose="02020603050405020304" pitchFamily="18" charset="0"/>
              </a:rPr>
              <a:t>Il en résulte que </a:t>
            </a:r>
            <a:r>
              <a:rPr lang="fr-FR" sz="1600" b="1" dirty="0">
                <a:latin typeface="Arial" panose="020B0604020202020204" pitchFamily="34" charset="0"/>
                <a:ea typeface="Calibri" panose="020F0502020204030204" pitchFamily="34" charset="0"/>
                <a:cs typeface="Times New Roman" panose="02020603050405020304" pitchFamily="18" charset="0"/>
              </a:rPr>
              <a:t>l’expression « marché du travail » n’a pas de sens dans la mesure où le travail ne peut pas s’auto-produire pour constituer un marché. Par ailleurs, elle rend ambigüe la notion de « qualification » pour exécuter un travail. </a:t>
            </a:r>
            <a:r>
              <a:rPr lang="fr-FR" sz="1600" b="1" dirty="0">
                <a:effectLst/>
                <a:latin typeface="Arial" panose="020B0604020202020204" pitchFamily="34" charset="0"/>
                <a:ea typeface="Calibri" panose="020F0502020204030204" pitchFamily="34" charset="0"/>
                <a:cs typeface="Times New Roman" panose="02020603050405020304" pitchFamily="18" charset="0"/>
              </a:rPr>
              <a:t>En effet, une personne qui touche un revenu</a:t>
            </a:r>
            <a:r>
              <a:rPr lang="fr-FR" sz="1600" b="1" dirty="0">
                <a:latin typeface="Arial" panose="020B0604020202020204" pitchFamily="34" charset="0"/>
                <a:ea typeface="Calibri" panose="020F0502020204030204" pitchFamily="34" charset="0"/>
                <a:cs typeface="Times New Roman" panose="02020603050405020304" pitchFamily="18" charset="0"/>
              </a:rPr>
              <a:t>, quel que soit sa nature, </a:t>
            </a:r>
            <a:r>
              <a:rPr lang="fr-FR" sz="1600" b="1" dirty="0">
                <a:effectLst/>
                <a:latin typeface="Arial" panose="020B0604020202020204" pitchFamily="34" charset="0"/>
                <a:ea typeface="Calibri" panose="020F0502020204030204" pitchFamily="34" charset="0"/>
                <a:cs typeface="Times New Roman" panose="02020603050405020304" pitchFamily="18" charset="0"/>
              </a:rPr>
              <a:t>est qualifiée par le fait que ce qu’elle produit est acheté sur un marché et non parce qu’elle a travaillé plusieurs </a:t>
            </a:r>
            <a:r>
              <a:rPr lang="fr-FR" sz="1600" b="1" dirty="0">
                <a:latin typeface="Arial" panose="020B0604020202020204" pitchFamily="34" charset="0"/>
                <a:ea typeface="Calibri" panose="020F0502020204030204" pitchFamily="34" charset="0"/>
                <a:cs typeface="Times New Roman" panose="02020603050405020304" pitchFamily="18" charset="0"/>
              </a:rPr>
              <a:t>heures pour le créer, aussi nombreuses soient-elles.</a:t>
            </a:r>
          </a:p>
          <a:p>
            <a:pPr algn="just">
              <a:lnSpc>
                <a:spcPct val="150000"/>
              </a:lnSpc>
              <a:spcAft>
                <a:spcPts val="300"/>
              </a:spcAft>
            </a:pPr>
            <a:r>
              <a:rPr lang="fr-FR" sz="1600" b="1" dirty="0">
                <a:latin typeface="Arial" panose="020B0604020202020204" pitchFamily="34" charset="0"/>
                <a:ea typeface="Calibri" panose="020F0502020204030204" pitchFamily="34" charset="0"/>
                <a:cs typeface="Times New Roman" panose="02020603050405020304" pitchFamily="18" charset="0"/>
              </a:rPr>
              <a:t>En intégrant dans celles-ci les heures de formation, on en conclut que ce n’est pas le diplôme qui qualifie un travailleur mais le marché avec les conséquences en termes de programme pédagogique enseigné à l’école. Ainsi, un élève qui a très bien réussi à l’école peut ne pas trouver sa clientèle sur le marché faute, par exemple, de qualité du produit fourni ou d’absence de demande. Dans ce cas, il ne sera pas reconnu sur le marché comme qualifié pour faire ce qu’il propose.</a:t>
            </a:r>
            <a:endParaRPr lang="fr-FR" sz="1600" b="1"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8" name="ZoneTexte 7">
            <a:extLst>
              <a:ext uri="{FF2B5EF4-FFF2-40B4-BE49-F238E27FC236}">
                <a16:creationId xmlns:a16="http://schemas.microsoft.com/office/drawing/2014/main" id="{64BC66B2-1358-4E65-95AA-5251A1F41834}"/>
              </a:ext>
            </a:extLst>
          </p:cNvPr>
          <p:cNvSpPr txBox="1"/>
          <p:nvPr/>
        </p:nvSpPr>
        <p:spPr>
          <a:xfrm>
            <a:off x="940168" y="692696"/>
            <a:ext cx="7919422" cy="461665"/>
          </a:xfrm>
          <a:prstGeom prst="rect">
            <a:avLst/>
          </a:prstGeom>
          <a:noFill/>
        </p:spPr>
        <p:txBody>
          <a:bodyPr wrap="square">
            <a:spAutoFit/>
          </a:bodyPr>
          <a:lstStyle/>
          <a:p>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La naissance du marché à partir du 14</a:t>
            </a:r>
            <a:r>
              <a:rPr lang="fr-FR" sz="2400" b="1" baseline="30000"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ème</a:t>
            </a:r>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 siècle </a:t>
            </a:r>
            <a:r>
              <a:rPr lang="fr-FR" sz="2400" b="1" dirty="0">
                <a:solidFill>
                  <a:srgbClr val="3333FF"/>
                </a:solidFill>
                <a:effectLst/>
                <a:latin typeface="Arial" panose="020B0604020202020204" pitchFamily="34" charset="0"/>
                <a:ea typeface="Calibri" panose="020F0502020204030204" pitchFamily="34" charset="0"/>
                <a:cs typeface="Times New Roman" panose="02020603050405020304" pitchFamily="18" charset="0"/>
              </a:rPr>
              <a:t>(6/6)</a:t>
            </a:r>
            <a:endParaRPr lang="fr-FR" dirty="0">
              <a:solidFill>
                <a:srgbClr val="3333FF"/>
              </a:solidFill>
            </a:endParaRPr>
          </a:p>
        </p:txBody>
      </p:sp>
      <p:sp>
        <p:nvSpPr>
          <p:cNvPr id="5" name="Espace réservé du pied de page 4">
            <a:extLst>
              <a:ext uri="{FF2B5EF4-FFF2-40B4-BE49-F238E27FC236}">
                <a16:creationId xmlns:a16="http://schemas.microsoft.com/office/drawing/2014/main" id="{BCFE4D2C-9046-6B55-C20E-F5A4EB1AF8FB}"/>
              </a:ext>
            </a:extLst>
          </p:cNvPr>
          <p:cNvSpPr>
            <a:spLocks noGrp="1"/>
          </p:cNvSpPr>
          <p:nvPr>
            <p:ph type="ftr" sz="quarter" idx="11"/>
          </p:nvPr>
        </p:nvSpPr>
        <p:spPr/>
        <p:txBody>
          <a:bodyPr/>
          <a:lstStyle/>
          <a:p>
            <a:pPr>
              <a:defRPr/>
            </a:pPr>
            <a:r>
              <a:rPr lang="fr-FR"/>
              <a:t>Michel Baupin – Histoire du marché, du 14ème siècle à sa "disparition" depuis 1980 – UIA – 2022 / 2023</a:t>
            </a:r>
            <a:endParaRPr lang="fr-FR" dirty="0"/>
          </a:p>
        </p:txBody>
      </p:sp>
      <p:sp>
        <p:nvSpPr>
          <p:cNvPr id="2" name="Rectangle 15">
            <a:extLst>
              <a:ext uri="{FF2B5EF4-FFF2-40B4-BE49-F238E27FC236}">
                <a16:creationId xmlns:a16="http://schemas.microsoft.com/office/drawing/2014/main" id="{547354F8-BB19-70C4-6F83-FA4CDAA3CC3D}"/>
              </a:ext>
            </a:extLst>
          </p:cNvPr>
          <p:cNvSpPr>
            <a:spLocks noChangeArrowheads="1"/>
          </p:cNvSpPr>
          <p:nvPr/>
        </p:nvSpPr>
        <p:spPr bwMode="auto">
          <a:xfrm>
            <a:off x="8028384" y="6020005"/>
            <a:ext cx="561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fr-FR" altLang="zh-CN" dirty="0"/>
              <a:t> </a:t>
            </a:r>
            <a:r>
              <a:rPr lang="fr-FR" altLang="zh-CN" b="1" dirty="0">
                <a:solidFill>
                  <a:srgbClr val="C00000"/>
                </a:solidFill>
                <a:sym typeface="Symbol" panose="05050102010706020507" pitchFamily="18" charset="2"/>
                <a:hlinkClick r:id="rId2" action="ppaction://hlinksldjump">
                  <a:extLst>
                    <a:ext uri="{A12FA001-AC4F-418D-AE19-62706E023703}">
                      <ahyp:hlinkClr xmlns:ahyp="http://schemas.microsoft.com/office/drawing/2018/hyperlinkcolor" val="tx"/>
                    </a:ext>
                  </a:extLst>
                </a:hlinkClick>
              </a:rPr>
              <a:t></a:t>
            </a:r>
            <a:endParaRPr lang="fr-FR" altLang="fr-FR" b="1" dirty="0">
              <a:solidFill>
                <a:srgbClr val="C00000"/>
              </a:solidFill>
              <a:sym typeface="Symbol" panose="05050102010706020507" pitchFamily="18" charset="2"/>
            </a:endParaRPr>
          </a:p>
        </p:txBody>
      </p:sp>
    </p:spTree>
    <p:extLst>
      <p:ext uri="{BB962C8B-B14F-4D97-AF65-F5344CB8AC3E}">
        <p14:creationId xmlns:p14="http://schemas.microsoft.com/office/powerpoint/2010/main" val="1166801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646CDD17-4B78-3267-0CC2-E486602C4629}"/>
              </a:ext>
            </a:extLst>
          </p:cNvPr>
          <p:cNvSpPr>
            <a:spLocks noGrp="1"/>
          </p:cNvSpPr>
          <p:nvPr>
            <p:ph type="ftr" sz="quarter" idx="11"/>
          </p:nvPr>
        </p:nvSpPr>
        <p:spPr/>
        <p:txBody>
          <a:bodyPr/>
          <a:lstStyle/>
          <a:p>
            <a:pPr>
              <a:defRPr/>
            </a:pPr>
            <a:r>
              <a:rPr lang="fr-FR"/>
              <a:t>Michel Baupin – Histoire du marché, du 14ème siècle à sa "disparition" depuis 1980 – UIA – 2022 / 2023</a:t>
            </a:r>
            <a:endParaRPr lang="fr-FR" dirty="0"/>
          </a:p>
        </p:txBody>
      </p:sp>
      <p:sp>
        <p:nvSpPr>
          <p:cNvPr id="3" name="ZoneTexte 2">
            <a:extLst>
              <a:ext uri="{FF2B5EF4-FFF2-40B4-BE49-F238E27FC236}">
                <a16:creationId xmlns:a16="http://schemas.microsoft.com/office/drawing/2014/main" id="{23812A0C-D6E3-BFE3-7A90-6EA4B587A422}"/>
              </a:ext>
            </a:extLst>
          </p:cNvPr>
          <p:cNvSpPr txBox="1"/>
          <p:nvPr/>
        </p:nvSpPr>
        <p:spPr>
          <a:xfrm>
            <a:off x="251521" y="980034"/>
            <a:ext cx="8712967" cy="446276"/>
          </a:xfrm>
          <a:prstGeom prst="rect">
            <a:avLst/>
          </a:prstGeom>
          <a:noFill/>
        </p:spPr>
        <p:txBody>
          <a:bodyPr wrap="square">
            <a:spAutoFit/>
          </a:bodyPr>
          <a:lstStyle/>
          <a:p>
            <a:r>
              <a:rPr lang="fr-FR" sz="23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Caractéristiques du marché comme organisation sociale (1/6)</a:t>
            </a:r>
            <a:endParaRPr lang="fr-FR" sz="2300" dirty="0">
              <a:solidFill>
                <a:srgbClr val="0000FF"/>
              </a:solidFill>
            </a:endParaRPr>
          </a:p>
        </p:txBody>
      </p:sp>
      <p:sp>
        <p:nvSpPr>
          <p:cNvPr id="4" name="ZoneTexte 3">
            <a:extLst>
              <a:ext uri="{FF2B5EF4-FFF2-40B4-BE49-F238E27FC236}">
                <a16:creationId xmlns:a16="http://schemas.microsoft.com/office/drawing/2014/main" id="{29EEA69F-B343-EFAC-4174-4E1DC3F44461}"/>
              </a:ext>
            </a:extLst>
          </p:cNvPr>
          <p:cNvSpPr txBox="1"/>
          <p:nvPr/>
        </p:nvSpPr>
        <p:spPr>
          <a:xfrm>
            <a:off x="251521" y="1988840"/>
            <a:ext cx="7848872" cy="2804742"/>
          </a:xfrm>
          <a:prstGeom prst="rect">
            <a:avLst/>
          </a:prstGeom>
          <a:noFill/>
        </p:spPr>
        <p:txBody>
          <a:bodyPr wrap="square">
            <a:spAutoFit/>
          </a:bodyPr>
          <a:lstStyle/>
          <a:p>
            <a:pPr marL="174625" algn="just">
              <a:spcBef>
                <a:spcPts val="0"/>
              </a:spcBef>
            </a:pPr>
            <a:r>
              <a:rPr kumimoji="0" lang="fr-FR" sz="1800" b="1" i="0" u="none" strike="noStrike" kern="1200" cap="none" spc="0" normalizeH="0" baseline="0" noProof="0" dirty="0">
                <a:ln>
                  <a:noFill/>
                </a:ln>
                <a:solidFill>
                  <a:srgbClr val="C00000"/>
                </a:solidFill>
                <a:effectLst/>
                <a:uLnTx/>
                <a:uFillTx/>
                <a:latin typeface="Arial" panose="020B0604020202020204" pitchFamily="34" charset="0"/>
                <a:ea typeface="Calibri" panose="020F0502020204030204" pitchFamily="34" charset="0"/>
                <a:cs typeface="+mn-cs"/>
              </a:rPr>
              <a:t>La loi du marché </a:t>
            </a:r>
            <a:r>
              <a:rPr lang="fr-FR" sz="18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hlinkClick r:id="rId2" action="ppaction://hlinksldjump">
                  <a:extLst>
                    <a:ext uri="{A12FA001-AC4F-418D-AE19-62706E023703}">
                      <ahyp:hlinkClr xmlns:ahyp="http://schemas.microsoft.com/office/drawing/2018/hyperlinkcolor" val="tx"/>
                    </a:ext>
                  </a:extLst>
                </a:hlinkClick>
              </a:rPr>
              <a:t></a:t>
            </a:r>
            <a:endParaRPr lang="fr-FR" sz="18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endParaRPr>
          </a:p>
          <a:p>
            <a:pPr marL="174625" algn="just">
              <a:spcBef>
                <a:spcPts val="0"/>
              </a:spcBef>
            </a:pPr>
            <a:endParaRPr lang="fr-FR" sz="1800" b="1" dirty="0">
              <a:solidFill>
                <a:srgbClr val="C00000"/>
              </a:solidFill>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endParaRPr>
          </a:p>
          <a:p>
            <a:pPr marL="174625" algn="just">
              <a:spcBef>
                <a:spcPts val="0"/>
              </a:spcBef>
            </a:pPr>
            <a:endParaRPr lang="fr-FR" sz="1800" b="1" dirty="0">
              <a:solidFill>
                <a:srgbClr val="C00000"/>
              </a:solidFill>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endParaRPr>
          </a:p>
          <a:p>
            <a:pPr marL="174625" algn="just">
              <a:spcBef>
                <a:spcPts val="0"/>
              </a:spcBef>
            </a:pPr>
            <a:endParaRPr lang="fr-FR" sz="18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endParaRPr>
          </a:p>
          <a:p>
            <a:pPr marL="174625" algn="just">
              <a:spcBef>
                <a:spcPts val="0"/>
              </a:spcBef>
            </a:pPr>
            <a:r>
              <a:rPr lang="fr-FR" sz="1800" b="1" dirty="0">
                <a:solidFill>
                  <a:srgbClr val="C00000"/>
                </a:solidFill>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rPr>
              <a:t>La fonction principale d’un marché </a:t>
            </a:r>
            <a:r>
              <a:rPr lang="fr-FR" sz="18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hlinkClick r:id="rId3" action="ppaction://hlinksldjump">
                  <a:extLst>
                    <a:ext uri="{A12FA001-AC4F-418D-AE19-62706E023703}">
                      <ahyp:hlinkClr xmlns:ahyp="http://schemas.microsoft.com/office/drawing/2018/hyperlinkcolor" val="tx"/>
                    </a:ext>
                  </a:extLst>
                </a:hlinkClick>
              </a:rPr>
              <a:t></a:t>
            </a:r>
            <a:endParaRPr lang="fr-FR" sz="18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endParaRPr>
          </a:p>
          <a:p>
            <a:pPr marL="174625" algn="just">
              <a:lnSpc>
                <a:spcPct val="250000"/>
              </a:lnSpc>
              <a:spcBef>
                <a:spcPts val="0"/>
              </a:spcBef>
            </a:pPr>
            <a:endParaRPr lang="fr-FR" sz="1800" b="1" dirty="0">
              <a:solidFill>
                <a:srgbClr val="C00000"/>
              </a:solidFill>
              <a:effectLst/>
              <a:highlight>
                <a:srgbClr val="D3D3D3"/>
              </a:highlight>
              <a:latin typeface="Arial" panose="020B0604020202020204" pitchFamily="34" charset="0"/>
              <a:ea typeface="Calibri" panose="020F0502020204030204" pitchFamily="34" charset="0"/>
              <a:cs typeface="Times New Roman" panose="02020603050405020304" pitchFamily="18" charset="0"/>
            </a:endParaRPr>
          </a:p>
          <a:p>
            <a:pPr marL="174625" algn="just">
              <a:lnSpc>
                <a:spcPct val="250000"/>
              </a:lnSpc>
              <a:spcBef>
                <a:spcPts val="0"/>
              </a:spcBef>
            </a:pPr>
            <a:r>
              <a:rPr lang="fr-FR" sz="20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rPr>
              <a:t>Les biens rares et les biens reproductibles à volonté </a:t>
            </a:r>
            <a:r>
              <a:rPr lang="fr-FR" sz="20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hlinkClick r:id="rId4" action="ppaction://hlinksldjump">
                  <a:extLst>
                    <a:ext uri="{A12FA001-AC4F-418D-AE19-62706E023703}">
                      <ahyp:hlinkClr xmlns:ahyp="http://schemas.microsoft.com/office/drawing/2018/hyperlinkcolor" val="tx"/>
                    </a:ext>
                  </a:extLst>
                </a:hlinkClick>
              </a:rPr>
              <a:t></a:t>
            </a:r>
            <a:endParaRPr lang="fr-FR" sz="20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endParaRPr>
          </a:p>
        </p:txBody>
      </p:sp>
      <p:sp>
        <p:nvSpPr>
          <p:cNvPr id="5" name="Rectangle 15">
            <a:extLst>
              <a:ext uri="{FF2B5EF4-FFF2-40B4-BE49-F238E27FC236}">
                <a16:creationId xmlns:a16="http://schemas.microsoft.com/office/drawing/2014/main" id="{8D1308BF-7ED6-C6E9-9566-99D4664BF956}"/>
              </a:ext>
            </a:extLst>
          </p:cNvPr>
          <p:cNvSpPr>
            <a:spLocks noChangeArrowheads="1"/>
          </p:cNvSpPr>
          <p:nvPr/>
        </p:nvSpPr>
        <p:spPr bwMode="auto">
          <a:xfrm>
            <a:off x="7884368" y="5632048"/>
            <a:ext cx="561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fr-FR" altLang="zh-CN" dirty="0"/>
              <a:t> </a:t>
            </a:r>
            <a:r>
              <a:rPr lang="fr-FR" altLang="zh-CN" b="1" dirty="0">
                <a:solidFill>
                  <a:srgbClr val="C00000"/>
                </a:solidFill>
                <a:sym typeface="Symbol" panose="05050102010706020507" pitchFamily="18" charset="2"/>
                <a:hlinkClick r:id="rId5" action="ppaction://hlinksldjump">
                  <a:extLst>
                    <a:ext uri="{A12FA001-AC4F-418D-AE19-62706E023703}">
                      <ahyp:hlinkClr xmlns:ahyp="http://schemas.microsoft.com/office/drawing/2018/hyperlinkcolor" val="tx"/>
                    </a:ext>
                  </a:extLst>
                </a:hlinkClick>
              </a:rPr>
              <a:t></a:t>
            </a:r>
            <a:endParaRPr lang="fr-FR" altLang="fr-FR" b="1" dirty="0">
              <a:solidFill>
                <a:srgbClr val="C00000"/>
              </a:solidFill>
              <a:sym typeface="Symbol" panose="05050102010706020507" pitchFamily="18" charset="2"/>
            </a:endParaRPr>
          </a:p>
        </p:txBody>
      </p:sp>
      <p:sp>
        <p:nvSpPr>
          <p:cNvPr id="6" name="Rectangle 15">
            <a:extLst>
              <a:ext uri="{FF2B5EF4-FFF2-40B4-BE49-F238E27FC236}">
                <a16:creationId xmlns:a16="http://schemas.microsoft.com/office/drawing/2014/main" id="{C0C6319F-1200-B98D-C9D6-E782D2148F53}"/>
              </a:ext>
            </a:extLst>
          </p:cNvPr>
          <p:cNvSpPr>
            <a:spLocks noChangeArrowheads="1"/>
          </p:cNvSpPr>
          <p:nvPr/>
        </p:nvSpPr>
        <p:spPr bwMode="auto">
          <a:xfrm>
            <a:off x="405418" y="2204864"/>
            <a:ext cx="5661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fr-FR" altLang="zh-CN" dirty="0"/>
              <a:t> </a:t>
            </a:r>
            <a:r>
              <a:rPr lang="fr-FR" altLang="zh-CN" b="1" dirty="0">
                <a:solidFill>
                  <a:srgbClr val="C00000"/>
                </a:solidFill>
                <a:latin typeface="Arial" panose="020B0604020202020204" pitchFamily="34" charset="0"/>
                <a:cs typeface="Arial" panose="020B0604020202020204" pitchFamily="34" charset="0"/>
                <a:sym typeface="Symbol" panose="05050102010706020507" pitchFamily="18" charset="2"/>
                <a:hlinkClick r:id="rId6" action="ppaction://hlinksldjump">
                  <a:extLst>
                    <a:ext uri="{A12FA001-AC4F-418D-AE19-62706E023703}">
                      <ahyp:hlinkClr xmlns:ahyp="http://schemas.microsoft.com/office/drawing/2018/hyperlinkcolor" val="tx"/>
                    </a:ext>
                  </a:extLst>
                </a:hlinkClick>
              </a:rPr>
              <a:t></a:t>
            </a:r>
            <a:endParaRPr lang="fr-FR" altLang="fr-FR" b="1" dirty="0">
              <a:solidFill>
                <a:srgbClr val="C00000"/>
              </a:solidFill>
              <a:sym typeface="Symbol" panose="05050102010706020507" pitchFamily="18" charset="2"/>
            </a:endParaRPr>
          </a:p>
        </p:txBody>
      </p:sp>
    </p:spTree>
    <p:extLst>
      <p:ext uri="{BB962C8B-B14F-4D97-AF65-F5344CB8AC3E}">
        <p14:creationId xmlns:p14="http://schemas.microsoft.com/office/powerpoint/2010/main" val="3768408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37">
            <a:extLst>
              <a:ext uri="{FF2B5EF4-FFF2-40B4-BE49-F238E27FC236}">
                <a16:creationId xmlns:a16="http://schemas.microsoft.com/office/drawing/2014/main" id="{0CD522B0-A281-4FC3-8412-3064C337C2EC}"/>
              </a:ext>
            </a:extLst>
          </p:cNvPr>
          <p:cNvSpPr>
            <a:spLocks noChangeArrowheads="1"/>
          </p:cNvSpPr>
          <p:nvPr/>
        </p:nvSpPr>
        <p:spPr bwMode="auto">
          <a:xfrm>
            <a:off x="10058400" y="21336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endParaRPr lang="fr-FR" altLang="fr-FR" dirty="0"/>
          </a:p>
        </p:txBody>
      </p:sp>
      <p:sp>
        <p:nvSpPr>
          <p:cNvPr id="8195" name="Rectangle 45">
            <a:extLst>
              <a:ext uri="{FF2B5EF4-FFF2-40B4-BE49-F238E27FC236}">
                <a16:creationId xmlns:a16="http://schemas.microsoft.com/office/drawing/2014/main" id="{B2AECD99-8F65-4E59-B441-25DBAED2DAAB}"/>
              </a:ext>
            </a:extLst>
          </p:cNvPr>
          <p:cNvSpPr>
            <a:spLocks noChangeArrowheads="1"/>
          </p:cNvSpPr>
          <p:nvPr/>
        </p:nvSpPr>
        <p:spPr bwMode="auto">
          <a:xfrm>
            <a:off x="3554412" y="640873"/>
            <a:ext cx="1285875" cy="630238"/>
          </a:xfrm>
          <a:prstGeom prst="rect">
            <a:avLst/>
          </a:prstGeom>
          <a:noFill/>
          <a:ln w="9525">
            <a:noFill/>
            <a:miter lim="800000"/>
            <a:headEnd/>
            <a:tailEnd/>
          </a:ln>
        </p:spPr>
        <p:txBody>
          <a:bodyPr>
            <a:spAutoFit/>
          </a:bodyPr>
          <a:lstStyle/>
          <a:p>
            <a:pPr>
              <a:tabLst>
                <a:tab pos="3330575" algn="l"/>
              </a:tabLst>
              <a:defRPr/>
            </a:pPr>
            <a:r>
              <a:rPr lang="fr-FR" sz="3500" b="1" spc="300" dirty="0">
                <a:solidFill>
                  <a:srgbClr val="990033"/>
                </a:solidFill>
                <a:latin typeface="Arial" pitchFamily="34" charset="0"/>
              </a:rPr>
              <a:t>Plan</a:t>
            </a:r>
          </a:p>
        </p:txBody>
      </p:sp>
      <p:grpSp>
        <p:nvGrpSpPr>
          <p:cNvPr id="9220" name="Group 49">
            <a:extLst>
              <a:ext uri="{FF2B5EF4-FFF2-40B4-BE49-F238E27FC236}">
                <a16:creationId xmlns:a16="http://schemas.microsoft.com/office/drawing/2014/main" id="{7762AB79-1747-4B0A-AF7B-3955BD5D0ADF}"/>
              </a:ext>
            </a:extLst>
          </p:cNvPr>
          <p:cNvGrpSpPr>
            <a:grpSpLocks/>
          </p:cNvGrpSpPr>
          <p:nvPr/>
        </p:nvGrpSpPr>
        <p:grpSpPr bwMode="auto">
          <a:xfrm>
            <a:off x="3692525" y="2809875"/>
            <a:ext cx="6346825" cy="0"/>
            <a:chOff x="28" y="0"/>
            <a:chExt cx="3998" cy="0"/>
          </a:xfrm>
        </p:grpSpPr>
        <p:sp>
          <p:nvSpPr>
            <p:cNvPr id="9225" name="Rectangle 44">
              <a:extLst>
                <a:ext uri="{FF2B5EF4-FFF2-40B4-BE49-F238E27FC236}">
                  <a16:creationId xmlns:a16="http://schemas.microsoft.com/office/drawing/2014/main" id="{4A03D87B-6E84-4900-8387-3EC668A4167D}"/>
                </a:ext>
              </a:extLst>
            </p:cNvPr>
            <p:cNvSpPr>
              <a:spLocks noChangeArrowheads="1"/>
            </p:cNvSpPr>
            <p:nvPr/>
          </p:nvSpPr>
          <p:spPr bwMode="auto">
            <a:xfrm>
              <a:off x="28" y="0"/>
              <a:ext cx="1446"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fr-FR" altLang="fr-FR" dirty="0"/>
            </a:p>
          </p:txBody>
        </p:sp>
        <p:sp>
          <p:nvSpPr>
            <p:cNvPr id="9226" name="Rectangle 46">
              <a:extLst>
                <a:ext uri="{FF2B5EF4-FFF2-40B4-BE49-F238E27FC236}">
                  <a16:creationId xmlns:a16="http://schemas.microsoft.com/office/drawing/2014/main" id="{208BF274-E983-421D-98C4-87D6517ACFEE}"/>
                </a:ext>
              </a:extLst>
            </p:cNvPr>
            <p:cNvSpPr>
              <a:spLocks noChangeArrowheads="1" noTextEdit="1"/>
            </p:cNvSpPr>
            <p:nvPr/>
          </p:nvSpPr>
          <p:spPr bwMode="auto">
            <a:xfrm>
              <a:off x="1474" y="0"/>
              <a:ext cx="1021"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fr-FR" dirty="0"/>
            </a:p>
          </p:txBody>
        </p:sp>
        <p:sp>
          <p:nvSpPr>
            <p:cNvPr id="9227" name="Rectangle 47">
              <a:extLst>
                <a:ext uri="{FF2B5EF4-FFF2-40B4-BE49-F238E27FC236}">
                  <a16:creationId xmlns:a16="http://schemas.microsoft.com/office/drawing/2014/main" id="{C282E780-3E03-4C03-BC35-414707C4B937}"/>
                </a:ext>
              </a:extLst>
            </p:cNvPr>
            <p:cNvSpPr>
              <a:spLocks noChangeArrowheads="1"/>
            </p:cNvSpPr>
            <p:nvPr/>
          </p:nvSpPr>
          <p:spPr bwMode="auto">
            <a:xfrm>
              <a:off x="2495" y="0"/>
              <a:ext cx="1531"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fr-FR" altLang="fr-FR" dirty="0"/>
            </a:p>
          </p:txBody>
        </p:sp>
      </p:grpSp>
      <p:sp>
        <p:nvSpPr>
          <p:cNvPr id="9221" name="Rectangle 48">
            <a:extLst>
              <a:ext uri="{FF2B5EF4-FFF2-40B4-BE49-F238E27FC236}">
                <a16:creationId xmlns:a16="http://schemas.microsoft.com/office/drawing/2014/main" id="{B0874180-9FA5-44D7-8A2D-1B773582B63A}"/>
              </a:ext>
            </a:extLst>
          </p:cNvPr>
          <p:cNvSpPr>
            <a:spLocks noChangeArrowheads="1"/>
          </p:cNvSpPr>
          <p:nvPr/>
        </p:nvSpPr>
        <p:spPr bwMode="auto">
          <a:xfrm>
            <a:off x="10361613" y="2763838"/>
            <a:ext cx="24304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3330575" algn="l"/>
              </a:tabLst>
              <a:defRPr sz="2400">
                <a:solidFill>
                  <a:schemeClr val="tx1"/>
                </a:solidFill>
                <a:latin typeface="Times New Roman" panose="02020603050405020304" pitchFamily="18" charset="0"/>
              </a:defRPr>
            </a:lvl1pPr>
            <a:lvl2pPr marL="742950" indent="-285750">
              <a:tabLst>
                <a:tab pos="3330575" algn="l"/>
              </a:tabLst>
              <a:defRPr sz="2400">
                <a:solidFill>
                  <a:schemeClr val="tx1"/>
                </a:solidFill>
                <a:latin typeface="Times New Roman" panose="02020603050405020304" pitchFamily="18" charset="0"/>
              </a:defRPr>
            </a:lvl2pPr>
            <a:lvl3pPr marL="1143000" indent="-228600">
              <a:tabLst>
                <a:tab pos="3330575" algn="l"/>
              </a:tabLst>
              <a:defRPr sz="2400">
                <a:solidFill>
                  <a:schemeClr val="tx1"/>
                </a:solidFill>
                <a:latin typeface="Times New Roman" panose="02020603050405020304" pitchFamily="18" charset="0"/>
              </a:defRPr>
            </a:lvl3pPr>
            <a:lvl4pPr marL="1600200" indent="-228600">
              <a:tabLst>
                <a:tab pos="3330575" algn="l"/>
              </a:tabLst>
              <a:defRPr sz="2400">
                <a:solidFill>
                  <a:schemeClr val="tx1"/>
                </a:solidFill>
                <a:latin typeface="Times New Roman" panose="02020603050405020304" pitchFamily="18" charset="0"/>
              </a:defRPr>
            </a:lvl4pPr>
            <a:lvl5pPr marL="2057400" indent="-228600">
              <a:tabLst>
                <a:tab pos="3330575" algn="l"/>
              </a:tabLst>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9pPr>
          </a:lstStyle>
          <a:p>
            <a:endParaRPr lang="fr-FR" altLang="fr-FR" dirty="0"/>
          </a:p>
        </p:txBody>
      </p:sp>
      <p:sp>
        <p:nvSpPr>
          <p:cNvPr id="9224" name="Rectangle 13">
            <a:extLst>
              <a:ext uri="{FF2B5EF4-FFF2-40B4-BE49-F238E27FC236}">
                <a16:creationId xmlns:a16="http://schemas.microsoft.com/office/drawing/2014/main" id="{0FBEB7ED-C208-4EC5-B4ED-A1CD26E5A7FB}"/>
              </a:ext>
            </a:extLst>
          </p:cNvPr>
          <p:cNvSpPr>
            <a:spLocks noChangeArrowheads="1"/>
          </p:cNvSpPr>
          <p:nvPr/>
        </p:nvSpPr>
        <p:spPr bwMode="auto">
          <a:xfrm>
            <a:off x="0" y="4763"/>
            <a:ext cx="2260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2000" b="1" dirty="0">
                <a:latin typeface="Arial" panose="020B0604020202020204" pitchFamily="34" charset="0"/>
              </a:rPr>
              <a:t>UIA NORMANDIE</a:t>
            </a:r>
            <a:endParaRPr lang="fr-FR" altLang="fr-FR" dirty="0">
              <a:solidFill>
                <a:srgbClr val="CC00CC"/>
              </a:solidFill>
            </a:endParaRPr>
          </a:p>
        </p:txBody>
      </p:sp>
      <p:sp>
        <p:nvSpPr>
          <p:cNvPr id="14" name="ZoneTexte 13">
            <a:extLst>
              <a:ext uri="{FF2B5EF4-FFF2-40B4-BE49-F238E27FC236}">
                <a16:creationId xmlns:a16="http://schemas.microsoft.com/office/drawing/2014/main" id="{68ADDF80-DD35-4BBE-9386-1B8A50C3899F}"/>
              </a:ext>
            </a:extLst>
          </p:cNvPr>
          <p:cNvSpPr txBox="1"/>
          <p:nvPr/>
        </p:nvSpPr>
        <p:spPr>
          <a:xfrm>
            <a:off x="467544" y="1622433"/>
            <a:ext cx="7560840" cy="3881960"/>
          </a:xfrm>
          <a:prstGeom prst="rect">
            <a:avLst/>
          </a:prstGeom>
          <a:noFill/>
        </p:spPr>
        <p:txBody>
          <a:bodyPr wrap="square">
            <a:spAutoFit/>
          </a:bodyPr>
          <a:lstStyle/>
          <a:p>
            <a:pPr algn="just">
              <a:lnSpc>
                <a:spcPct val="150000"/>
              </a:lnSpc>
              <a:spcBef>
                <a:spcPts val="800"/>
              </a:spcBef>
            </a:pPr>
            <a:r>
              <a:rPr lang="fr-FR" sz="20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Introduction </a:t>
            </a:r>
            <a:r>
              <a:rPr lang="fr-FR" sz="20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hlinkClick r:id="rId3" action="ppaction://hlinksldjump">
                  <a:extLst>
                    <a:ext uri="{A12FA001-AC4F-418D-AE19-62706E023703}">
                      <ahyp:hlinkClr xmlns:ahyp="http://schemas.microsoft.com/office/drawing/2018/hyperlinkcolor" val="tx"/>
                    </a:ext>
                  </a:extLst>
                </a:hlinkClick>
              </a:rPr>
              <a:t></a:t>
            </a:r>
            <a:endParaRPr lang="fr-FR" sz="2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spcBef>
                <a:spcPts val="800"/>
              </a:spcBef>
            </a:pPr>
            <a:r>
              <a:rPr lang="fr-FR" sz="20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Le commerce dans l’Antiquité et au Moyen-Age </a:t>
            </a:r>
            <a:r>
              <a:rPr lang="fr-FR" sz="20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hlinkClick r:id="rId4" action="ppaction://hlinksldjump">
                  <a:extLst>
                    <a:ext uri="{A12FA001-AC4F-418D-AE19-62706E023703}">
                      <ahyp:hlinkClr xmlns:ahyp="http://schemas.microsoft.com/office/drawing/2018/hyperlinkcolor" val="tx"/>
                    </a:ext>
                  </a:extLst>
                </a:hlinkClick>
              </a:rPr>
              <a:t></a:t>
            </a:r>
            <a:endParaRPr lang="fr-FR" sz="2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spcBef>
                <a:spcPts val="800"/>
              </a:spcBef>
            </a:pPr>
            <a:r>
              <a:rPr lang="fr-FR" sz="20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La naissance du marché à partir du 14</a:t>
            </a:r>
            <a:r>
              <a:rPr lang="fr-FR" sz="2000" b="1" baseline="30000"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ème</a:t>
            </a:r>
            <a:r>
              <a:rPr lang="fr-FR" sz="20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 siècle </a:t>
            </a:r>
            <a:r>
              <a:rPr lang="fr-FR" sz="20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hlinkClick r:id="rId5" action="ppaction://hlinksldjump">
                  <a:extLst>
                    <a:ext uri="{A12FA001-AC4F-418D-AE19-62706E023703}">
                      <ahyp:hlinkClr xmlns:ahyp="http://schemas.microsoft.com/office/drawing/2018/hyperlinkcolor" val="tx"/>
                    </a:ext>
                  </a:extLst>
                </a:hlinkClick>
              </a:rPr>
              <a:t></a:t>
            </a:r>
            <a:endParaRPr lang="fr-FR" sz="2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spcBef>
                <a:spcPts val="800"/>
              </a:spcBef>
            </a:pPr>
            <a:r>
              <a:rPr lang="fr-FR" sz="20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Caractéristiques du marché comme organisation sociale </a:t>
            </a:r>
            <a:r>
              <a:rPr lang="fr-FR" sz="20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hlinkClick r:id="rId6" action="ppaction://hlinksldjump">
                  <a:extLst>
                    <a:ext uri="{A12FA001-AC4F-418D-AE19-62706E023703}">
                      <ahyp:hlinkClr xmlns:ahyp="http://schemas.microsoft.com/office/drawing/2018/hyperlinkcolor" val="tx"/>
                    </a:ext>
                  </a:extLst>
                </a:hlinkClick>
              </a:rPr>
              <a:t></a:t>
            </a:r>
            <a:endParaRPr lang="fr-FR" sz="20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endParaRPr>
          </a:p>
          <a:p>
            <a:pPr algn="just">
              <a:lnSpc>
                <a:spcPct val="150000"/>
              </a:lnSpc>
              <a:spcBef>
                <a:spcPts val="800"/>
              </a:spcBef>
            </a:pPr>
            <a:r>
              <a:rPr lang="fr-FR" sz="2000" b="1" dirty="0">
                <a:solidFill>
                  <a:srgbClr val="0000FF"/>
                </a:solidFill>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rPr>
              <a:t>L’évolution du marché jusqu’à la fin des années 1970</a:t>
            </a:r>
            <a:r>
              <a:rPr lang="fr-FR" sz="2000" b="1" dirty="0">
                <a:solidFill>
                  <a:srgbClr val="FF0000"/>
                </a:solidFill>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rPr>
              <a:t> </a:t>
            </a:r>
            <a:r>
              <a:rPr lang="fr-FR" sz="20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hlinkClick r:id="rId7" action="ppaction://hlinksldjump">
                  <a:extLst>
                    <a:ext uri="{A12FA001-AC4F-418D-AE19-62706E023703}">
                      <ahyp:hlinkClr xmlns:ahyp="http://schemas.microsoft.com/office/drawing/2018/hyperlinkcolor" val="tx"/>
                    </a:ext>
                  </a:extLst>
                </a:hlinkClick>
              </a:rPr>
              <a:t></a:t>
            </a:r>
            <a:endParaRPr lang="fr-FR" sz="2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spcBef>
                <a:spcPts val="800"/>
              </a:spcBef>
            </a:pPr>
            <a:r>
              <a:rPr lang="fr-FR" sz="20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La « disparition » du marché à partir des années 1980 </a:t>
            </a:r>
            <a:r>
              <a:rPr lang="fr-FR" sz="20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hlinkClick r:id="rId8" action="ppaction://hlinksldjump">
                  <a:extLst>
                    <a:ext uri="{A12FA001-AC4F-418D-AE19-62706E023703}">
                      <ahyp:hlinkClr xmlns:ahyp="http://schemas.microsoft.com/office/drawing/2018/hyperlinkcolor" val="tx"/>
                    </a:ext>
                  </a:extLst>
                </a:hlinkClick>
              </a:rPr>
              <a:t></a:t>
            </a:r>
            <a:endParaRPr lang="fr-FR" sz="2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spcBef>
                <a:spcPts val="800"/>
              </a:spcBef>
            </a:pPr>
            <a:r>
              <a:rPr lang="fr-FR" sz="20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Conclusion </a:t>
            </a:r>
            <a:r>
              <a:rPr lang="fr-FR" sz="20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hlinkClick r:id="rId9" action="ppaction://hlinksldjump">
                  <a:extLst>
                    <a:ext uri="{A12FA001-AC4F-418D-AE19-62706E023703}">
                      <ahyp:hlinkClr xmlns:ahyp="http://schemas.microsoft.com/office/drawing/2018/hyperlinkcolor" val="tx"/>
                    </a:ext>
                  </a:extLst>
                </a:hlinkClick>
              </a:rPr>
              <a:t></a:t>
            </a:r>
            <a:endParaRPr lang="fr-FR" sz="2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3" name="Espace réservé du pied de page 1">
            <a:extLst>
              <a:ext uri="{FF2B5EF4-FFF2-40B4-BE49-F238E27FC236}">
                <a16:creationId xmlns:a16="http://schemas.microsoft.com/office/drawing/2014/main" id="{C8CA5E06-3AC7-A161-79B8-BDD9F379C2BB}"/>
              </a:ext>
            </a:extLst>
          </p:cNvPr>
          <p:cNvSpPr>
            <a:spLocks noGrp="1"/>
          </p:cNvSpPr>
          <p:nvPr>
            <p:ph type="ftr" sz="quarter" idx="11"/>
          </p:nvPr>
        </p:nvSpPr>
        <p:spPr>
          <a:xfrm>
            <a:off x="1491915" y="6381328"/>
            <a:ext cx="6696744" cy="196131"/>
          </a:xfrm>
        </p:spPr>
        <p:txBody>
          <a:bodyPr/>
          <a:lstStyle/>
          <a:p>
            <a:pPr>
              <a:defRPr/>
            </a:pPr>
            <a:r>
              <a:rPr lang="fr-FR">
                <a:solidFill>
                  <a:schemeClr val="tx1"/>
                </a:solidFill>
              </a:rPr>
              <a:t>Michel Baupin – Histoire du marché, du 14ème siècle à sa "disparition" depuis 1980 – UIA – 2022 / 2023</a:t>
            </a:r>
            <a:endParaRPr lang="fr-FR" dirty="0">
              <a:solidFill>
                <a:schemeClr val="tx1"/>
              </a:solidFill>
            </a:endParaRPr>
          </a:p>
        </p:txBody>
      </p:sp>
      <p:sp>
        <p:nvSpPr>
          <p:cNvPr id="3" name="ZoneTexte 2">
            <a:extLst>
              <a:ext uri="{FF2B5EF4-FFF2-40B4-BE49-F238E27FC236}">
                <a16:creationId xmlns:a16="http://schemas.microsoft.com/office/drawing/2014/main" id="{D501328A-E113-0689-EDEE-AA4DE3C8D252}"/>
              </a:ext>
            </a:extLst>
          </p:cNvPr>
          <p:cNvSpPr txBox="1"/>
          <p:nvPr/>
        </p:nvSpPr>
        <p:spPr>
          <a:xfrm>
            <a:off x="569989" y="5262723"/>
            <a:ext cx="545627" cy="461665"/>
          </a:xfrm>
          <a:prstGeom prst="rect">
            <a:avLst/>
          </a:prstGeom>
          <a:noFill/>
        </p:spPr>
        <p:txBody>
          <a:bodyPr wrap="square">
            <a:spAutoFit/>
          </a:bodyPr>
          <a:lstStyle/>
          <a:p>
            <a:r>
              <a:rPr lang="fr-FR" sz="24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hlinkClick r:id="rId10" action="ppaction://hlinksldjump">
                  <a:extLst>
                    <a:ext uri="{A12FA001-AC4F-418D-AE19-62706E023703}">
                      <ahyp:hlinkClr xmlns:ahyp="http://schemas.microsoft.com/office/drawing/2018/hyperlinkcolor" val="tx"/>
                    </a:ext>
                  </a:extLst>
                </a:hlinkClick>
              </a:rPr>
              <a:t></a:t>
            </a:r>
            <a:endParaRPr lang="fr-FR"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917B2FD3-026C-38BF-E27E-263A14839DB9}"/>
              </a:ext>
            </a:extLst>
          </p:cNvPr>
          <p:cNvSpPr>
            <a:spLocks noGrp="1"/>
          </p:cNvSpPr>
          <p:nvPr>
            <p:ph type="ftr" sz="quarter" idx="11"/>
          </p:nvPr>
        </p:nvSpPr>
        <p:spPr/>
        <p:txBody>
          <a:bodyPr/>
          <a:lstStyle/>
          <a:p>
            <a:pPr>
              <a:defRPr/>
            </a:pPr>
            <a:r>
              <a:rPr lang="fr-FR"/>
              <a:t>Michel Baupin – Histoire du marché, du 14ème siècle à sa "disparition" depuis 1980 – UIA – 2022 / 2023</a:t>
            </a:r>
            <a:endParaRPr lang="fr-FR" dirty="0"/>
          </a:p>
        </p:txBody>
      </p:sp>
      <p:sp>
        <p:nvSpPr>
          <p:cNvPr id="4" name="ZoneTexte 3">
            <a:extLst>
              <a:ext uri="{FF2B5EF4-FFF2-40B4-BE49-F238E27FC236}">
                <a16:creationId xmlns:a16="http://schemas.microsoft.com/office/drawing/2014/main" id="{76D91C40-67D9-FBE3-E0BB-0808980625CC}"/>
              </a:ext>
            </a:extLst>
          </p:cNvPr>
          <p:cNvSpPr txBox="1"/>
          <p:nvPr/>
        </p:nvSpPr>
        <p:spPr>
          <a:xfrm>
            <a:off x="323528" y="852759"/>
            <a:ext cx="8928992" cy="446276"/>
          </a:xfrm>
          <a:prstGeom prst="rect">
            <a:avLst/>
          </a:prstGeom>
          <a:noFill/>
        </p:spPr>
        <p:txBody>
          <a:bodyPr wrap="square">
            <a:spAutoFit/>
          </a:bodyPr>
          <a:lstStyle/>
          <a:p>
            <a:r>
              <a:rPr lang="fr-FR" sz="23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Caractéristiques du marché comme organisation sociale (2/6)</a:t>
            </a:r>
            <a:endParaRPr lang="fr-FR" sz="2300" dirty="0">
              <a:solidFill>
                <a:srgbClr val="0000FF"/>
              </a:solidFill>
            </a:endParaRPr>
          </a:p>
        </p:txBody>
      </p:sp>
      <p:sp>
        <p:nvSpPr>
          <p:cNvPr id="7" name="ZoneTexte 6">
            <a:extLst>
              <a:ext uri="{FF2B5EF4-FFF2-40B4-BE49-F238E27FC236}">
                <a16:creationId xmlns:a16="http://schemas.microsoft.com/office/drawing/2014/main" id="{C654F3E1-A30D-DE3C-50A7-2F4C5379D22C}"/>
              </a:ext>
            </a:extLst>
          </p:cNvPr>
          <p:cNvSpPr txBox="1"/>
          <p:nvPr/>
        </p:nvSpPr>
        <p:spPr>
          <a:xfrm>
            <a:off x="107504" y="1356677"/>
            <a:ext cx="8928991" cy="4894160"/>
          </a:xfrm>
          <a:prstGeom prst="rect">
            <a:avLst/>
          </a:prstGeom>
          <a:noFill/>
        </p:spPr>
        <p:txBody>
          <a:bodyPr wrap="square">
            <a:spAutoFit/>
          </a:bodyPr>
          <a:lstStyle/>
          <a:p>
            <a:pPr algn="just">
              <a:lnSpc>
                <a:spcPct val="150000"/>
              </a:lnSpc>
            </a:pPr>
            <a:r>
              <a:rPr lang="fr-FR" sz="1800" b="1" dirty="0">
                <a:solidFill>
                  <a:srgbClr val="C00000"/>
                </a:solidFill>
                <a:effectLst/>
                <a:latin typeface="Arial" panose="020B0604020202020204" pitchFamily="34" charset="0"/>
                <a:ea typeface="Calibri" panose="020F0502020204030204" pitchFamily="34" charset="0"/>
              </a:rPr>
              <a:t>La loi du marché (1/3)</a:t>
            </a:r>
            <a:endParaRPr lang="fr-FR" sz="18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endParaRPr>
          </a:p>
          <a:p>
            <a:pPr algn="just">
              <a:lnSpc>
                <a:spcPct val="150000"/>
              </a:lnSpc>
            </a:pPr>
            <a:r>
              <a:rPr lang="fr-FR" sz="1600" b="1" dirty="0">
                <a:effectLst/>
                <a:latin typeface="Arial" panose="020B0604020202020204" pitchFamily="34" charset="0"/>
                <a:ea typeface="Calibri" panose="020F0502020204030204" pitchFamily="34" charset="0"/>
                <a:cs typeface="Times New Roman" panose="02020603050405020304" pitchFamily="18" charset="0"/>
              </a:rPr>
              <a:t>L’intérêt personnel conduit les hommes à accepter tout travail que la société consent à rémunérer. Mais pour que la société se structure sans se disloquer lorsque chacun recherche activement son intérêt personnel tout en le guidant dans la direction la plus favorable à l’intérêt général, il faut que le marché dispose d’un mécanisme auto-régulateur afin qu’aucun individu ne puisse rançonner les autres. Ce facteur régulateur, c'est la concurrence. Si un individu se laisse emporter par son appétit de profit, il verra surgir des concurrents pour lui prendre son métier. C’est la « loi du marché » qui conduit les motifs égoïstes de l’homme à l’harmonie sociale en permettant d’égaliser le taux de profit sur l’épargne investie entre les différents offreurs. Ainsi, c’est l’offre par le jeu de la concurrence qui constitue le fait principal et moteur du marché, la demande étant secondaire. L’Etat doit être le garant du fonctionnement de la concurrence dans de bonnes conditions.</a:t>
            </a:r>
            <a:endParaRPr lang="fr-FR" sz="16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3" name="Rectangle 15">
            <a:extLst>
              <a:ext uri="{FF2B5EF4-FFF2-40B4-BE49-F238E27FC236}">
                <a16:creationId xmlns:a16="http://schemas.microsoft.com/office/drawing/2014/main" id="{009C40C3-DF45-499F-B744-0B7658D9F18A}"/>
              </a:ext>
            </a:extLst>
          </p:cNvPr>
          <p:cNvSpPr>
            <a:spLocks noChangeArrowheads="1"/>
          </p:cNvSpPr>
          <p:nvPr/>
        </p:nvSpPr>
        <p:spPr bwMode="auto">
          <a:xfrm>
            <a:off x="8028384" y="6218379"/>
            <a:ext cx="561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fr-FR" altLang="zh-CN" dirty="0"/>
              <a:t> </a:t>
            </a:r>
            <a:r>
              <a:rPr lang="fr-FR" sz="24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hlinkClick r:id="rId2" action="ppaction://hlinksldjump">
                  <a:extLst>
                    <a:ext uri="{A12FA001-AC4F-418D-AE19-62706E023703}">
                      <ahyp:hlinkClr xmlns:ahyp="http://schemas.microsoft.com/office/drawing/2018/hyperlinkcolor" val="tx"/>
                    </a:ext>
                  </a:extLst>
                </a:hlinkClick>
              </a:rPr>
              <a:t></a:t>
            </a:r>
            <a:endParaRPr lang="fr-FR" altLang="fr-FR" b="1" dirty="0">
              <a:solidFill>
                <a:srgbClr val="C00000"/>
              </a:solidFill>
              <a:sym typeface="Symbol" panose="05050102010706020507" pitchFamily="18" charset="2"/>
            </a:endParaRPr>
          </a:p>
        </p:txBody>
      </p:sp>
    </p:spTree>
    <p:extLst>
      <p:ext uri="{BB962C8B-B14F-4D97-AF65-F5344CB8AC3E}">
        <p14:creationId xmlns:p14="http://schemas.microsoft.com/office/powerpoint/2010/main" val="154663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917B2FD3-026C-38BF-E27E-263A14839DB9}"/>
              </a:ext>
            </a:extLst>
          </p:cNvPr>
          <p:cNvSpPr>
            <a:spLocks noGrp="1"/>
          </p:cNvSpPr>
          <p:nvPr>
            <p:ph type="ftr" sz="quarter" idx="11"/>
          </p:nvPr>
        </p:nvSpPr>
        <p:spPr/>
        <p:txBody>
          <a:bodyPr/>
          <a:lstStyle/>
          <a:p>
            <a:pPr>
              <a:defRPr/>
            </a:pPr>
            <a:r>
              <a:rPr lang="fr-FR"/>
              <a:t>Michel Baupin – Histoire du marché, du 14ème siècle à sa "disparition" depuis 1980 – UIA – 2022 / 2023</a:t>
            </a:r>
            <a:endParaRPr lang="fr-FR" dirty="0"/>
          </a:p>
        </p:txBody>
      </p:sp>
      <p:sp>
        <p:nvSpPr>
          <p:cNvPr id="4" name="ZoneTexte 3">
            <a:extLst>
              <a:ext uri="{FF2B5EF4-FFF2-40B4-BE49-F238E27FC236}">
                <a16:creationId xmlns:a16="http://schemas.microsoft.com/office/drawing/2014/main" id="{76D91C40-67D9-FBE3-E0BB-0808980625CC}"/>
              </a:ext>
            </a:extLst>
          </p:cNvPr>
          <p:cNvSpPr txBox="1"/>
          <p:nvPr/>
        </p:nvSpPr>
        <p:spPr>
          <a:xfrm>
            <a:off x="323528" y="852759"/>
            <a:ext cx="8928992" cy="446276"/>
          </a:xfrm>
          <a:prstGeom prst="rect">
            <a:avLst/>
          </a:prstGeom>
          <a:noFill/>
        </p:spPr>
        <p:txBody>
          <a:bodyPr wrap="square">
            <a:spAutoFit/>
          </a:bodyPr>
          <a:lstStyle/>
          <a:p>
            <a:r>
              <a:rPr lang="fr-FR" sz="23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Caractéristiques du marché comme organisation sociale (3/6)</a:t>
            </a:r>
            <a:endParaRPr lang="fr-FR" sz="2300" dirty="0">
              <a:solidFill>
                <a:srgbClr val="0000FF"/>
              </a:solidFill>
            </a:endParaRPr>
          </a:p>
        </p:txBody>
      </p:sp>
      <p:sp>
        <p:nvSpPr>
          <p:cNvPr id="7" name="ZoneTexte 6">
            <a:extLst>
              <a:ext uri="{FF2B5EF4-FFF2-40B4-BE49-F238E27FC236}">
                <a16:creationId xmlns:a16="http://schemas.microsoft.com/office/drawing/2014/main" id="{C654F3E1-A30D-DE3C-50A7-2F4C5379D22C}"/>
              </a:ext>
            </a:extLst>
          </p:cNvPr>
          <p:cNvSpPr txBox="1"/>
          <p:nvPr/>
        </p:nvSpPr>
        <p:spPr>
          <a:xfrm>
            <a:off x="0" y="1521397"/>
            <a:ext cx="8928991" cy="4524828"/>
          </a:xfrm>
          <a:prstGeom prst="rect">
            <a:avLst/>
          </a:prstGeom>
          <a:noFill/>
        </p:spPr>
        <p:txBody>
          <a:bodyPr wrap="square">
            <a:spAutoFit/>
          </a:bodyPr>
          <a:lstStyle/>
          <a:p>
            <a:pPr algn="just">
              <a:lnSpc>
                <a:spcPct val="150000"/>
              </a:lnSpc>
              <a:spcBef>
                <a:spcPts val="0"/>
              </a:spcBef>
            </a:pPr>
            <a:r>
              <a:rPr lang="fr-FR" sz="1800" b="1" dirty="0">
                <a:solidFill>
                  <a:srgbClr val="C00000"/>
                </a:solidFill>
                <a:effectLst/>
                <a:latin typeface="Arial" panose="020B0604020202020204" pitchFamily="34" charset="0"/>
                <a:ea typeface="Calibri" panose="020F0502020204030204" pitchFamily="34" charset="0"/>
              </a:rPr>
              <a:t>La loi du marché (2/3)</a:t>
            </a:r>
            <a:endParaRPr lang="fr-FR" sz="18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endParaRPr>
          </a:p>
          <a:p>
            <a:pPr algn="just">
              <a:lnSpc>
                <a:spcPct val="150000"/>
              </a:lnSpc>
              <a:spcBef>
                <a:spcPts val="0"/>
              </a:spcBef>
            </a:pPr>
            <a:r>
              <a:rPr lang="fr-FR" sz="1600" b="1" dirty="0">
                <a:effectLst/>
                <a:latin typeface="Arial" panose="020B0604020202020204" pitchFamily="34" charset="0"/>
                <a:ea typeface="Calibri" panose="020F0502020204030204" pitchFamily="34" charset="0"/>
                <a:cs typeface="Times New Roman" panose="02020603050405020304" pitchFamily="18" charset="0"/>
              </a:rPr>
              <a:t>La loi du marché est souvent assimilée à la « loi de l’offre et de la demande » représentée par le </a:t>
            </a:r>
            <a:r>
              <a:rPr lang="fr-FR" sz="1600" b="1" dirty="0">
                <a:latin typeface="Arial" panose="020B0604020202020204" pitchFamily="34" charset="0"/>
                <a:ea typeface="Calibri" panose="020F0502020204030204" pitchFamily="34" charset="0"/>
                <a:cs typeface="Times New Roman" panose="02020603050405020304" pitchFamily="18" charset="0"/>
              </a:rPr>
              <a:t>schéma suivant et </a:t>
            </a:r>
            <a:r>
              <a:rPr lang="fr-FR" sz="1600" b="1" dirty="0">
                <a:effectLst/>
                <a:latin typeface="Arial" panose="020B0604020202020204" pitchFamily="34" charset="0"/>
                <a:ea typeface="Calibri" panose="020F0502020204030204" pitchFamily="34" charset="0"/>
                <a:cs typeface="Times New Roman" panose="02020603050405020304" pitchFamily="18" charset="0"/>
              </a:rPr>
              <a:t>postulant que sur chaque marché, il existe un prix dit  « d’équilibre » correspondant au point d’intersection entre les droites d’offre et de demande. </a:t>
            </a:r>
            <a:r>
              <a:rPr lang="fr-FR" sz="16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hlinkClick r:id="rId2" action="ppaction://hlinksldjump">
                  <a:extLst>
                    <a:ext uri="{A12FA001-AC4F-418D-AE19-62706E023703}">
                      <ahyp:hlinkClr xmlns:ahyp="http://schemas.microsoft.com/office/drawing/2018/hyperlinkcolor" val="tx"/>
                    </a:ext>
                  </a:extLst>
                </a:hlinkClick>
              </a:rPr>
              <a:t></a:t>
            </a:r>
            <a:endParaRPr lang="fr-FR" sz="16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endParaRPr>
          </a:p>
          <a:p>
            <a:pPr algn="just">
              <a:lnSpc>
                <a:spcPct val="150000"/>
              </a:lnSpc>
              <a:spcBef>
                <a:spcPts val="0"/>
              </a:spcBef>
            </a:pPr>
            <a:r>
              <a:rPr lang="fr-FR" sz="1600" b="1" dirty="0">
                <a:effectLst/>
                <a:latin typeface="Arial" panose="020B0604020202020204" pitchFamily="34" charset="0"/>
                <a:ea typeface="Calibri" panose="020F0502020204030204" pitchFamily="34" charset="0"/>
                <a:cs typeface="Times New Roman" panose="02020603050405020304" pitchFamily="18" charset="0"/>
              </a:rPr>
              <a:t>Or, pour construire ces droites afin de déterminer le prix d’équilibre, il faut connaître les prix des produits achetés et vendus, c’est-à-dire que pour expliquer la formation du prix sur un marché selon la « loi de l’offre et de la demande », il faut connaître, au préalable, son prix, ce qui n’a pas de sens !</a:t>
            </a:r>
          </a:p>
          <a:p>
            <a:pPr algn="just">
              <a:lnSpc>
                <a:spcPct val="150000"/>
              </a:lnSpc>
              <a:spcBef>
                <a:spcPts val="0"/>
              </a:spcBef>
            </a:pPr>
            <a:r>
              <a:rPr lang="fr-FR" sz="1600" b="1" dirty="0">
                <a:effectLst/>
                <a:latin typeface="Arial" panose="020B0604020202020204" pitchFamily="34" charset="0"/>
                <a:ea typeface="Calibri" panose="020F0502020204030204" pitchFamily="34" charset="0"/>
                <a:cs typeface="Times New Roman" panose="02020603050405020304" pitchFamily="18" charset="0"/>
              </a:rPr>
              <a:t>En conséquence, ce modèle d’une « loi de l’offre et de la demande » ne correspond à rien, aussi bien à propos d’un marché réel qu’en tant que construction abstraite pour expliquer le fonctionnement de celui-ci.</a:t>
            </a:r>
          </a:p>
        </p:txBody>
      </p:sp>
      <p:sp>
        <p:nvSpPr>
          <p:cNvPr id="3" name="Rectangle 15">
            <a:extLst>
              <a:ext uri="{FF2B5EF4-FFF2-40B4-BE49-F238E27FC236}">
                <a16:creationId xmlns:a16="http://schemas.microsoft.com/office/drawing/2014/main" id="{009C40C3-DF45-499F-B744-0B7658D9F18A}"/>
              </a:ext>
            </a:extLst>
          </p:cNvPr>
          <p:cNvSpPr>
            <a:spLocks noChangeArrowheads="1"/>
          </p:cNvSpPr>
          <p:nvPr/>
        </p:nvSpPr>
        <p:spPr bwMode="auto">
          <a:xfrm>
            <a:off x="8028384" y="6218379"/>
            <a:ext cx="561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fr-FR" altLang="zh-CN" dirty="0"/>
              <a:t> </a:t>
            </a:r>
            <a:r>
              <a:rPr lang="fr-FR" altLang="zh-CN" b="1" dirty="0">
                <a:solidFill>
                  <a:srgbClr val="C00000"/>
                </a:solidFill>
                <a:sym typeface="Symbol" panose="05050102010706020507" pitchFamily="18" charset="2"/>
                <a:hlinkClick r:id="rId3" action="ppaction://hlinksldjump">
                  <a:extLst>
                    <a:ext uri="{A12FA001-AC4F-418D-AE19-62706E023703}">
                      <ahyp:hlinkClr xmlns:ahyp="http://schemas.microsoft.com/office/drawing/2018/hyperlinkcolor" val="tx"/>
                    </a:ext>
                  </a:extLst>
                </a:hlinkClick>
              </a:rPr>
              <a:t></a:t>
            </a:r>
            <a:endParaRPr lang="fr-FR" altLang="fr-FR" b="1" dirty="0">
              <a:solidFill>
                <a:srgbClr val="C00000"/>
              </a:solidFill>
              <a:sym typeface="Symbol" panose="05050102010706020507" pitchFamily="18" charset="2"/>
            </a:endParaRPr>
          </a:p>
        </p:txBody>
      </p:sp>
    </p:spTree>
    <p:extLst>
      <p:ext uri="{BB962C8B-B14F-4D97-AF65-F5344CB8AC3E}">
        <p14:creationId xmlns:p14="http://schemas.microsoft.com/office/powerpoint/2010/main" val="1427027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917B2FD3-026C-38BF-E27E-263A14839DB9}"/>
              </a:ext>
            </a:extLst>
          </p:cNvPr>
          <p:cNvSpPr>
            <a:spLocks noGrp="1"/>
          </p:cNvSpPr>
          <p:nvPr>
            <p:ph type="ftr" sz="quarter" idx="11"/>
          </p:nvPr>
        </p:nvSpPr>
        <p:spPr/>
        <p:txBody>
          <a:bodyPr/>
          <a:lstStyle/>
          <a:p>
            <a:pPr>
              <a:defRPr/>
            </a:pPr>
            <a:r>
              <a:rPr lang="fr-FR"/>
              <a:t>Michel Baupin – Histoire du marché, du 14ème siècle à sa "disparition" depuis 1980 – UIA – 2022 / 2023</a:t>
            </a:r>
            <a:endParaRPr lang="fr-FR" dirty="0"/>
          </a:p>
        </p:txBody>
      </p:sp>
      <p:sp>
        <p:nvSpPr>
          <p:cNvPr id="4" name="ZoneTexte 3">
            <a:extLst>
              <a:ext uri="{FF2B5EF4-FFF2-40B4-BE49-F238E27FC236}">
                <a16:creationId xmlns:a16="http://schemas.microsoft.com/office/drawing/2014/main" id="{76D91C40-67D9-FBE3-E0BB-0808980625CC}"/>
              </a:ext>
            </a:extLst>
          </p:cNvPr>
          <p:cNvSpPr txBox="1"/>
          <p:nvPr/>
        </p:nvSpPr>
        <p:spPr>
          <a:xfrm>
            <a:off x="323528" y="852759"/>
            <a:ext cx="8928992" cy="446276"/>
          </a:xfrm>
          <a:prstGeom prst="rect">
            <a:avLst/>
          </a:prstGeom>
          <a:noFill/>
        </p:spPr>
        <p:txBody>
          <a:bodyPr wrap="square">
            <a:spAutoFit/>
          </a:bodyPr>
          <a:lstStyle/>
          <a:p>
            <a:r>
              <a:rPr lang="fr-FR" sz="23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Caractéristiques du marché comme organisation sociale (4/6)</a:t>
            </a:r>
            <a:endParaRPr lang="fr-FR" sz="2300" dirty="0">
              <a:solidFill>
                <a:srgbClr val="0000FF"/>
              </a:solidFill>
            </a:endParaRPr>
          </a:p>
        </p:txBody>
      </p:sp>
      <p:sp>
        <p:nvSpPr>
          <p:cNvPr id="7" name="ZoneTexte 6">
            <a:extLst>
              <a:ext uri="{FF2B5EF4-FFF2-40B4-BE49-F238E27FC236}">
                <a16:creationId xmlns:a16="http://schemas.microsoft.com/office/drawing/2014/main" id="{C654F3E1-A30D-DE3C-50A7-2F4C5379D22C}"/>
              </a:ext>
            </a:extLst>
          </p:cNvPr>
          <p:cNvSpPr txBox="1"/>
          <p:nvPr/>
        </p:nvSpPr>
        <p:spPr>
          <a:xfrm>
            <a:off x="-9939" y="1320553"/>
            <a:ext cx="8928991" cy="456535"/>
          </a:xfrm>
          <a:prstGeom prst="rect">
            <a:avLst/>
          </a:prstGeom>
          <a:noFill/>
        </p:spPr>
        <p:txBody>
          <a:bodyPr wrap="square">
            <a:spAutoFit/>
          </a:bodyPr>
          <a:lstStyle/>
          <a:p>
            <a:pPr algn="just">
              <a:lnSpc>
                <a:spcPct val="150000"/>
              </a:lnSpc>
              <a:spcBef>
                <a:spcPts val="0"/>
              </a:spcBef>
            </a:pPr>
            <a:r>
              <a:rPr lang="fr-FR" sz="1800" b="1" dirty="0">
                <a:solidFill>
                  <a:srgbClr val="C00000"/>
                </a:solidFill>
                <a:effectLst/>
                <a:latin typeface="Arial" panose="020B0604020202020204" pitchFamily="34" charset="0"/>
                <a:ea typeface="Calibri" panose="020F0502020204030204" pitchFamily="34" charset="0"/>
              </a:rPr>
              <a:t>La loi du marché (3/3)</a:t>
            </a:r>
            <a:endParaRPr lang="fr-FR" sz="1800" b="1"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Rectangle 15">
            <a:extLst>
              <a:ext uri="{FF2B5EF4-FFF2-40B4-BE49-F238E27FC236}">
                <a16:creationId xmlns:a16="http://schemas.microsoft.com/office/drawing/2014/main" id="{009C40C3-DF45-499F-B744-0B7658D9F18A}"/>
              </a:ext>
            </a:extLst>
          </p:cNvPr>
          <p:cNvSpPr>
            <a:spLocks noChangeArrowheads="1"/>
          </p:cNvSpPr>
          <p:nvPr/>
        </p:nvSpPr>
        <p:spPr bwMode="auto">
          <a:xfrm>
            <a:off x="8028384" y="6218379"/>
            <a:ext cx="561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fr-FR" altLang="zh-CN" dirty="0"/>
              <a:t> </a:t>
            </a:r>
            <a:r>
              <a:rPr lang="fr-FR" altLang="zh-CN" b="1" dirty="0">
                <a:solidFill>
                  <a:srgbClr val="C00000"/>
                </a:solidFill>
                <a:sym typeface="Symbol" panose="05050102010706020507" pitchFamily="18" charset="2"/>
                <a:hlinkClick r:id="rId2" action="ppaction://hlinksldjump">
                  <a:extLst>
                    <a:ext uri="{A12FA001-AC4F-418D-AE19-62706E023703}">
                      <ahyp:hlinkClr xmlns:ahyp="http://schemas.microsoft.com/office/drawing/2018/hyperlinkcolor" val="tx"/>
                    </a:ext>
                  </a:extLst>
                </a:hlinkClick>
              </a:rPr>
              <a:t></a:t>
            </a:r>
            <a:endParaRPr lang="fr-FR" altLang="fr-FR" b="1" dirty="0">
              <a:solidFill>
                <a:srgbClr val="C00000"/>
              </a:solidFill>
              <a:sym typeface="Symbol" panose="05050102010706020507" pitchFamily="18" charset="2"/>
            </a:endParaRPr>
          </a:p>
        </p:txBody>
      </p:sp>
      <p:pic>
        <p:nvPicPr>
          <p:cNvPr id="1025" name="Image 1">
            <a:extLst>
              <a:ext uri="{FF2B5EF4-FFF2-40B4-BE49-F238E27FC236}">
                <a16:creationId xmlns:a16="http://schemas.microsoft.com/office/drawing/2014/main" id="{F9983BC8-FFCE-C8D9-C3E5-FBE13B2D86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2066766"/>
            <a:ext cx="5514800" cy="415161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15">
            <a:extLst>
              <a:ext uri="{FF2B5EF4-FFF2-40B4-BE49-F238E27FC236}">
                <a16:creationId xmlns:a16="http://schemas.microsoft.com/office/drawing/2014/main" id="{A5E57DE8-D7D7-2E4E-A7A9-C5B3B5938540}"/>
              </a:ext>
            </a:extLst>
          </p:cNvPr>
          <p:cNvSpPr>
            <a:spLocks noChangeArrowheads="1"/>
          </p:cNvSpPr>
          <p:nvPr/>
        </p:nvSpPr>
        <p:spPr bwMode="auto">
          <a:xfrm>
            <a:off x="8008196" y="3540533"/>
            <a:ext cx="561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fr-FR" altLang="zh-CN" dirty="0"/>
              <a:t> </a:t>
            </a:r>
            <a:r>
              <a:rPr lang="fr-FR" altLang="zh-CN" b="1" dirty="0">
                <a:solidFill>
                  <a:srgbClr val="C00000"/>
                </a:solidFill>
                <a:sym typeface="Symbol" panose="05050102010706020507" pitchFamily="18" charset="2"/>
                <a:hlinkClick r:id="rId4" action="ppaction://hlinksldjump">
                  <a:extLst>
                    <a:ext uri="{A12FA001-AC4F-418D-AE19-62706E023703}">
                      <ahyp:hlinkClr xmlns:ahyp="http://schemas.microsoft.com/office/drawing/2018/hyperlinkcolor" val="tx"/>
                    </a:ext>
                  </a:extLst>
                </a:hlinkClick>
              </a:rPr>
              <a:t></a:t>
            </a:r>
            <a:endParaRPr lang="fr-FR" altLang="fr-FR" b="1" dirty="0">
              <a:solidFill>
                <a:srgbClr val="C00000"/>
              </a:solidFill>
              <a:sym typeface="Symbol" panose="05050102010706020507" pitchFamily="18" charset="2"/>
            </a:endParaRPr>
          </a:p>
        </p:txBody>
      </p:sp>
    </p:spTree>
    <p:extLst>
      <p:ext uri="{BB962C8B-B14F-4D97-AF65-F5344CB8AC3E}">
        <p14:creationId xmlns:p14="http://schemas.microsoft.com/office/powerpoint/2010/main" val="1279421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917B2FD3-026C-38BF-E27E-263A14839DB9}"/>
              </a:ext>
            </a:extLst>
          </p:cNvPr>
          <p:cNvSpPr>
            <a:spLocks noGrp="1"/>
          </p:cNvSpPr>
          <p:nvPr>
            <p:ph type="ftr" sz="quarter" idx="11"/>
          </p:nvPr>
        </p:nvSpPr>
        <p:spPr/>
        <p:txBody>
          <a:bodyPr/>
          <a:lstStyle/>
          <a:p>
            <a:pPr>
              <a:defRPr/>
            </a:pPr>
            <a:r>
              <a:rPr lang="fr-FR"/>
              <a:t>Michel Baupin – Histoire du marché, du 14ème siècle à sa "disparition" depuis 1980 – UIA – 2022 / 2023</a:t>
            </a:r>
            <a:endParaRPr lang="fr-FR" dirty="0"/>
          </a:p>
        </p:txBody>
      </p:sp>
      <p:sp>
        <p:nvSpPr>
          <p:cNvPr id="4" name="ZoneTexte 3">
            <a:extLst>
              <a:ext uri="{FF2B5EF4-FFF2-40B4-BE49-F238E27FC236}">
                <a16:creationId xmlns:a16="http://schemas.microsoft.com/office/drawing/2014/main" id="{76D91C40-67D9-FBE3-E0BB-0808980625CC}"/>
              </a:ext>
            </a:extLst>
          </p:cNvPr>
          <p:cNvSpPr txBox="1"/>
          <p:nvPr/>
        </p:nvSpPr>
        <p:spPr>
          <a:xfrm>
            <a:off x="215008" y="836712"/>
            <a:ext cx="8928992" cy="446276"/>
          </a:xfrm>
          <a:prstGeom prst="rect">
            <a:avLst/>
          </a:prstGeom>
          <a:noFill/>
        </p:spPr>
        <p:txBody>
          <a:bodyPr wrap="square">
            <a:spAutoFit/>
          </a:bodyPr>
          <a:lstStyle/>
          <a:p>
            <a:r>
              <a:rPr lang="fr-FR" sz="23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Caractéristiques du marché comme organisation sociale (5/6)</a:t>
            </a:r>
            <a:endParaRPr lang="fr-FR" sz="2300" dirty="0">
              <a:solidFill>
                <a:srgbClr val="0000FF"/>
              </a:solidFill>
            </a:endParaRPr>
          </a:p>
        </p:txBody>
      </p:sp>
      <p:sp>
        <p:nvSpPr>
          <p:cNvPr id="7" name="ZoneTexte 6">
            <a:extLst>
              <a:ext uri="{FF2B5EF4-FFF2-40B4-BE49-F238E27FC236}">
                <a16:creationId xmlns:a16="http://schemas.microsoft.com/office/drawing/2014/main" id="{C654F3E1-A30D-DE3C-50A7-2F4C5379D22C}"/>
              </a:ext>
            </a:extLst>
          </p:cNvPr>
          <p:cNvSpPr txBox="1"/>
          <p:nvPr/>
        </p:nvSpPr>
        <p:spPr>
          <a:xfrm>
            <a:off x="19922" y="1484784"/>
            <a:ext cx="8928992" cy="4755661"/>
          </a:xfrm>
          <a:prstGeom prst="rect">
            <a:avLst/>
          </a:prstGeom>
          <a:noFill/>
        </p:spPr>
        <p:txBody>
          <a:bodyPr wrap="square">
            <a:spAutoFit/>
          </a:bodyPr>
          <a:lstStyle/>
          <a:p>
            <a:pPr marL="174625" algn="just">
              <a:spcBef>
                <a:spcPts val="0"/>
              </a:spcBef>
            </a:pPr>
            <a:r>
              <a:rPr lang="fr-FR" sz="1800" b="1" dirty="0">
                <a:solidFill>
                  <a:srgbClr val="C00000"/>
                </a:solidFill>
                <a:effectLst/>
                <a:latin typeface="Arial" panose="020B0604020202020204" pitchFamily="34" charset="0"/>
                <a:ea typeface="Calibri" panose="020F0502020204030204" pitchFamily="34" charset="0"/>
              </a:rPr>
              <a:t>La fonction principale d’un marché</a:t>
            </a:r>
            <a:endParaRPr lang="fr-FR" sz="18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endParaRPr>
          </a:p>
          <a:p>
            <a:pPr marL="174625" algn="just">
              <a:lnSpc>
                <a:spcPct val="150000"/>
              </a:lnSpc>
              <a:spcBef>
                <a:spcPts val="0"/>
              </a:spcBef>
            </a:pPr>
            <a:r>
              <a:rPr lang="fr-FR" sz="1600" b="1" dirty="0">
                <a:effectLst/>
                <a:latin typeface="Arial" panose="020B0604020202020204" pitchFamily="34" charset="0"/>
                <a:ea typeface="Calibri" panose="020F0502020204030204" pitchFamily="34" charset="0"/>
                <a:cs typeface="Times New Roman" panose="02020603050405020304" pitchFamily="18" charset="0"/>
              </a:rPr>
              <a:t>La fonction principale d’un marché est de permettre, par le jeu de la concurrence, la fixation de prix crédibles, ce qui veut dire que l’échelle des prix doit être, ou devrait tendre à être, le reflet de l’échelle des coûts, ceux-ci étant appréhendés socialement en fonction du temps nécessaire à la fabrication et à la vente des biens des services. Contrairement à ce que l’on entend et ce que l’on lit souvent, la concurrence n’est pas un état du marché mais un mode d’organisation de son fonctionnement. Cette concurrence concerne les produits et, indirectement, les entreprises qui les fabriquent et les vendent. Et, pour qu’il y ait concurrence entre les produits, il faut que ceux-ci soient reproductibles à volonté, ce qui élimine du marché les biens rares tels que la peinture d’un artiste, un grand vin millésimé, etc. </a:t>
            </a:r>
            <a:r>
              <a:rPr lang="fr-FR" sz="1600" b="1" dirty="0">
                <a:latin typeface="Arial" panose="020B0604020202020204" pitchFamily="34" charset="0"/>
                <a:ea typeface="Calibri" panose="020F0502020204030204" pitchFamily="34" charset="0"/>
                <a:cs typeface="Times New Roman" panose="02020603050405020304" pitchFamily="18" charset="0"/>
              </a:rPr>
              <a:t>De ce fait, les expressions « marché de l’art », « marché boursier », « marché des enchères », etc. ne correspondent à rien pouvant être expliqué par la loi du marché.</a:t>
            </a:r>
            <a:endParaRPr lang="fr-FR" sz="16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endParaRPr>
          </a:p>
        </p:txBody>
      </p:sp>
      <p:sp>
        <p:nvSpPr>
          <p:cNvPr id="3" name="Rectangle 15">
            <a:extLst>
              <a:ext uri="{FF2B5EF4-FFF2-40B4-BE49-F238E27FC236}">
                <a16:creationId xmlns:a16="http://schemas.microsoft.com/office/drawing/2014/main" id="{0DB82EE3-452A-920E-E8FF-279C89C48816}"/>
              </a:ext>
            </a:extLst>
          </p:cNvPr>
          <p:cNvSpPr>
            <a:spLocks noChangeArrowheads="1"/>
          </p:cNvSpPr>
          <p:nvPr/>
        </p:nvSpPr>
        <p:spPr bwMode="auto">
          <a:xfrm>
            <a:off x="8028384" y="5949280"/>
            <a:ext cx="561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fr-FR" altLang="zh-CN" dirty="0"/>
              <a:t> </a:t>
            </a:r>
            <a:r>
              <a:rPr lang="fr-FR" altLang="zh-CN" b="1" dirty="0">
                <a:solidFill>
                  <a:srgbClr val="C00000"/>
                </a:solidFill>
                <a:sym typeface="Symbol" panose="05050102010706020507" pitchFamily="18" charset="2"/>
                <a:hlinkClick r:id="rId2" action="ppaction://hlinksldjump">
                  <a:extLst>
                    <a:ext uri="{A12FA001-AC4F-418D-AE19-62706E023703}">
                      <ahyp:hlinkClr xmlns:ahyp="http://schemas.microsoft.com/office/drawing/2018/hyperlinkcolor" val="tx"/>
                    </a:ext>
                  </a:extLst>
                </a:hlinkClick>
              </a:rPr>
              <a:t></a:t>
            </a:r>
            <a:endParaRPr lang="fr-FR" altLang="fr-FR" b="1" dirty="0">
              <a:solidFill>
                <a:srgbClr val="C00000"/>
              </a:solidFill>
              <a:sym typeface="Symbol" panose="05050102010706020507" pitchFamily="18" charset="2"/>
            </a:endParaRPr>
          </a:p>
        </p:txBody>
      </p:sp>
    </p:spTree>
    <p:extLst>
      <p:ext uri="{BB962C8B-B14F-4D97-AF65-F5344CB8AC3E}">
        <p14:creationId xmlns:p14="http://schemas.microsoft.com/office/powerpoint/2010/main" val="6595327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917B2FD3-026C-38BF-E27E-263A14839DB9}"/>
              </a:ext>
            </a:extLst>
          </p:cNvPr>
          <p:cNvSpPr>
            <a:spLocks noGrp="1"/>
          </p:cNvSpPr>
          <p:nvPr>
            <p:ph type="ftr" sz="quarter" idx="11"/>
          </p:nvPr>
        </p:nvSpPr>
        <p:spPr/>
        <p:txBody>
          <a:bodyPr/>
          <a:lstStyle/>
          <a:p>
            <a:pPr>
              <a:defRPr/>
            </a:pPr>
            <a:r>
              <a:rPr lang="fr-FR"/>
              <a:t>Michel Baupin – Histoire du marché, du 14ème siècle à sa "disparition" depuis 1980 – UIA – 2022 / 2023</a:t>
            </a:r>
            <a:endParaRPr lang="fr-FR" dirty="0"/>
          </a:p>
        </p:txBody>
      </p:sp>
      <p:sp>
        <p:nvSpPr>
          <p:cNvPr id="4" name="ZoneTexte 3">
            <a:extLst>
              <a:ext uri="{FF2B5EF4-FFF2-40B4-BE49-F238E27FC236}">
                <a16:creationId xmlns:a16="http://schemas.microsoft.com/office/drawing/2014/main" id="{76D91C40-67D9-FBE3-E0BB-0808980625CC}"/>
              </a:ext>
            </a:extLst>
          </p:cNvPr>
          <p:cNvSpPr txBox="1"/>
          <p:nvPr/>
        </p:nvSpPr>
        <p:spPr>
          <a:xfrm>
            <a:off x="215008" y="836712"/>
            <a:ext cx="8928992" cy="446276"/>
          </a:xfrm>
          <a:prstGeom prst="rect">
            <a:avLst/>
          </a:prstGeom>
          <a:noFill/>
        </p:spPr>
        <p:txBody>
          <a:bodyPr wrap="square">
            <a:spAutoFit/>
          </a:bodyPr>
          <a:lstStyle/>
          <a:p>
            <a:r>
              <a:rPr lang="fr-FR" sz="23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Caractéristiques du marché comme organisation sociale (6/6)</a:t>
            </a:r>
            <a:endParaRPr lang="fr-FR" sz="2300" dirty="0">
              <a:solidFill>
                <a:srgbClr val="0000FF"/>
              </a:solidFill>
            </a:endParaRPr>
          </a:p>
        </p:txBody>
      </p:sp>
      <p:sp>
        <p:nvSpPr>
          <p:cNvPr id="7" name="ZoneTexte 6">
            <a:extLst>
              <a:ext uri="{FF2B5EF4-FFF2-40B4-BE49-F238E27FC236}">
                <a16:creationId xmlns:a16="http://schemas.microsoft.com/office/drawing/2014/main" id="{C654F3E1-A30D-DE3C-50A7-2F4C5379D22C}"/>
              </a:ext>
            </a:extLst>
          </p:cNvPr>
          <p:cNvSpPr txBox="1"/>
          <p:nvPr/>
        </p:nvSpPr>
        <p:spPr>
          <a:xfrm>
            <a:off x="107504" y="1495397"/>
            <a:ext cx="8928992" cy="4524828"/>
          </a:xfrm>
          <a:prstGeom prst="rect">
            <a:avLst/>
          </a:prstGeom>
          <a:noFill/>
        </p:spPr>
        <p:txBody>
          <a:bodyPr wrap="square">
            <a:spAutoFit/>
          </a:bodyPr>
          <a:lstStyle/>
          <a:p>
            <a:pPr algn="just">
              <a:lnSpc>
                <a:spcPct val="150000"/>
              </a:lnSpc>
            </a:pPr>
            <a:r>
              <a:rPr lang="fr-FR" sz="1800" b="1" dirty="0">
                <a:solidFill>
                  <a:srgbClr val="C00000"/>
                </a:solidFill>
                <a:latin typeface="Arial" panose="020B0604020202020204" pitchFamily="34" charset="0"/>
                <a:ea typeface="Calibri" panose="020F0502020204030204" pitchFamily="34" charset="0"/>
                <a:cs typeface="Arial" panose="020B0604020202020204" pitchFamily="34" charset="0"/>
              </a:rPr>
              <a:t>Les biens rares et les biens reproductibles à volonté</a:t>
            </a:r>
            <a:endParaRPr lang="fr-FR" sz="1600" b="1"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50000"/>
              </a:lnSpc>
            </a:pPr>
            <a:r>
              <a:rPr lang="fr-FR" sz="16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En </a:t>
            </a:r>
            <a:r>
              <a:rPr lang="fr-FR" sz="1600" b="1" dirty="0">
                <a:solidFill>
                  <a:srgbClr val="000000"/>
                </a:solidFill>
                <a:latin typeface="Arial" panose="020B0604020202020204" pitchFamily="34" charset="0"/>
                <a:ea typeface="Calibri" panose="020F0502020204030204" pitchFamily="34" charset="0"/>
                <a:cs typeface="Arial" panose="020B0604020202020204" pitchFamily="34" charset="0"/>
              </a:rPr>
              <a:t>effet, l</a:t>
            </a:r>
            <a:r>
              <a:rPr lang="fr-FR" sz="16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a valeur des biens rares ne dépend que de la subjectivité de l’acheteur dont le comportement d’achat ne peut être expliqué rationnellement par le fonctionnement du marché. A l’inverse, les biens reproductibles à volonté présentent un prix objectif pouvant être expliqué rationnellement si le marché fonctionne dans de bonnes conditions de concurrence. Ainsi, pour être acheté, un bien reproductible à volonté doit être utile mais son prix ne se fixera pas sur cette utilité. </a:t>
            </a:r>
            <a:r>
              <a:rPr lang="fr-FR" sz="1600" b="1" dirty="0">
                <a:solidFill>
                  <a:srgbClr val="000000"/>
                </a:solidFill>
                <a:latin typeface="Arial" panose="020B0604020202020204" pitchFamily="34" charset="0"/>
                <a:ea typeface="Calibri" panose="020F0502020204030204" pitchFamily="34" charset="0"/>
                <a:cs typeface="Arial" panose="020B0604020202020204" pitchFamily="34" charset="0"/>
              </a:rPr>
              <a:t>Il dépendra du nombre d’heures de travail qu’il a fallu dépensé pour le produire et le vendre, ce nombre étant objectif et permettant de comparer les prix entre eux pour qu’aucune personne ne soit lésée. </a:t>
            </a:r>
            <a:r>
              <a:rPr lang="fr-FR" sz="1600" b="1" dirty="0">
                <a:solidFill>
                  <a:srgbClr val="000000"/>
                </a:solidFill>
                <a:latin typeface="Arial" panose="020B0604020202020204" pitchFamily="34" charset="0"/>
                <a:ea typeface="Calibri" panose="020F0502020204030204" pitchFamily="34" charset="0"/>
              </a:rPr>
              <a:t>P</a:t>
            </a:r>
            <a:r>
              <a:rPr lang="fr-FR" sz="1600" b="1" dirty="0">
                <a:solidFill>
                  <a:srgbClr val="000000"/>
                </a:solidFill>
                <a:effectLst/>
                <a:latin typeface="Arial" panose="020B0604020202020204" pitchFamily="34" charset="0"/>
                <a:ea typeface="Calibri" panose="020F0502020204030204" pitchFamily="34" charset="0"/>
              </a:rPr>
              <a:t>ar contre, le travail n’est pas un élément du produit, il n’est que le moyen qui permet de comparer les valeurs d’échange entre elles. Cette distinction montre par une autre voie qu’il n’existe pas de marché du </a:t>
            </a:r>
            <a:r>
              <a:rPr lang="fr-FR" sz="1600" b="1" dirty="0">
                <a:solidFill>
                  <a:srgbClr val="000000"/>
                </a:solidFill>
                <a:latin typeface="Arial" panose="020B0604020202020204" pitchFamily="34" charset="0"/>
                <a:ea typeface="Calibri" panose="020F0502020204030204" pitchFamily="34" charset="0"/>
              </a:rPr>
              <a:t>travail.</a:t>
            </a:r>
            <a:endParaRPr lang="fr-FR" sz="1400" b="1"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3" name="Rectangle 15">
            <a:extLst>
              <a:ext uri="{FF2B5EF4-FFF2-40B4-BE49-F238E27FC236}">
                <a16:creationId xmlns:a16="http://schemas.microsoft.com/office/drawing/2014/main" id="{0DB82EE3-452A-920E-E8FF-279C89C48816}"/>
              </a:ext>
            </a:extLst>
          </p:cNvPr>
          <p:cNvSpPr>
            <a:spLocks noChangeArrowheads="1"/>
          </p:cNvSpPr>
          <p:nvPr/>
        </p:nvSpPr>
        <p:spPr bwMode="auto">
          <a:xfrm>
            <a:off x="8028384" y="5949280"/>
            <a:ext cx="561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fr-FR" altLang="zh-CN" dirty="0"/>
              <a:t> </a:t>
            </a:r>
            <a:r>
              <a:rPr lang="fr-FR" altLang="zh-CN" b="1" dirty="0">
                <a:solidFill>
                  <a:srgbClr val="C00000"/>
                </a:solidFill>
                <a:sym typeface="Symbol" panose="05050102010706020507" pitchFamily="18" charset="2"/>
                <a:hlinkClick r:id="rId2" action="ppaction://hlinksldjump">
                  <a:extLst>
                    <a:ext uri="{A12FA001-AC4F-418D-AE19-62706E023703}">
                      <ahyp:hlinkClr xmlns:ahyp="http://schemas.microsoft.com/office/drawing/2018/hyperlinkcolor" val="tx"/>
                    </a:ext>
                  </a:extLst>
                </a:hlinkClick>
              </a:rPr>
              <a:t></a:t>
            </a:r>
            <a:endParaRPr lang="fr-FR" altLang="fr-FR" b="1" dirty="0">
              <a:solidFill>
                <a:srgbClr val="C00000"/>
              </a:solidFill>
              <a:sym typeface="Symbol" panose="05050102010706020507" pitchFamily="18" charset="2"/>
            </a:endParaRPr>
          </a:p>
        </p:txBody>
      </p:sp>
    </p:spTree>
    <p:extLst>
      <p:ext uri="{BB962C8B-B14F-4D97-AF65-F5344CB8AC3E}">
        <p14:creationId xmlns:p14="http://schemas.microsoft.com/office/powerpoint/2010/main" val="11616398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6F9F8BC1-CF06-4002-A310-C54223DD453D}"/>
              </a:ext>
            </a:extLst>
          </p:cNvPr>
          <p:cNvSpPr>
            <a:spLocks noGrp="1"/>
          </p:cNvSpPr>
          <p:nvPr>
            <p:ph type="ftr" sz="quarter" idx="11"/>
          </p:nvPr>
        </p:nvSpPr>
        <p:spPr/>
        <p:txBody>
          <a:bodyPr/>
          <a:lstStyle/>
          <a:p>
            <a:pPr>
              <a:defRPr/>
            </a:pPr>
            <a:r>
              <a:rPr lang="fr-FR"/>
              <a:t>Michel Baupin – Histoire du marché, du 14ème siècle à sa "disparition" depuis 1980 – UIA – 2022 / 2023</a:t>
            </a:r>
            <a:endParaRPr lang="fr-FR" dirty="0"/>
          </a:p>
        </p:txBody>
      </p:sp>
      <p:sp>
        <p:nvSpPr>
          <p:cNvPr id="7" name="ZoneTexte 6">
            <a:extLst>
              <a:ext uri="{FF2B5EF4-FFF2-40B4-BE49-F238E27FC236}">
                <a16:creationId xmlns:a16="http://schemas.microsoft.com/office/drawing/2014/main" id="{A4616AC3-A136-4456-A81E-D4C9DC93701D}"/>
              </a:ext>
            </a:extLst>
          </p:cNvPr>
          <p:cNvSpPr txBox="1"/>
          <p:nvPr/>
        </p:nvSpPr>
        <p:spPr>
          <a:xfrm>
            <a:off x="158162" y="1226369"/>
            <a:ext cx="8827676" cy="5217326"/>
          </a:xfrm>
          <a:prstGeom prst="rect">
            <a:avLst/>
          </a:prstGeom>
          <a:noFill/>
        </p:spPr>
        <p:txBody>
          <a:bodyPr wrap="square">
            <a:spAutoFit/>
          </a:bodyPr>
          <a:lstStyle/>
          <a:p>
            <a:pPr algn="just">
              <a:lnSpc>
                <a:spcPct val="150000"/>
              </a:lnSpc>
            </a:pPr>
            <a:r>
              <a:rPr lang="fr-FR" sz="1600" b="1" dirty="0">
                <a:effectLst/>
                <a:latin typeface="Arial" panose="020B0604020202020204" pitchFamily="34" charset="0"/>
                <a:ea typeface="Calibri" panose="020F0502020204030204" pitchFamily="34" charset="0"/>
              </a:rPr>
              <a:t>Avant la première </a:t>
            </a:r>
            <a:r>
              <a:rPr lang="fr-FR" sz="1600" b="1" dirty="0">
                <a:latin typeface="Arial" panose="020B0604020202020204" pitchFamily="34" charset="0"/>
                <a:ea typeface="Calibri" panose="020F0502020204030204" pitchFamily="34" charset="0"/>
              </a:rPr>
              <a:t>Guerre mondiale, </a:t>
            </a:r>
            <a:r>
              <a:rPr lang="fr-FR" sz="1600" b="1" dirty="0">
                <a:effectLst/>
                <a:latin typeface="Arial" panose="020B0604020202020204" pitchFamily="34" charset="0"/>
                <a:ea typeface="Calibri" panose="020F0502020204030204" pitchFamily="34" charset="0"/>
              </a:rPr>
              <a:t>le </a:t>
            </a:r>
            <a:r>
              <a:rPr lang="fr-FR" sz="1600" b="1" dirty="0">
                <a:effectLst/>
                <a:latin typeface="Arial" panose="020B0604020202020204" pitchFamily="34" charset="0"/>
                <a:ea typeface="Calibri" panose="020F0502020204030204" pitchFamily="34" charset="0"/>
                <a:cs typeface="Times New Roman" panose="02020603050405020304" pitchFamily="18" charset="0"/>
              </a:rPr>
              <a:t>fonctionnement du marché était fondé sur l’offre privilégiant l’investissement à moyen et long terme. De ce fait, l’avenir et donc la prise en compte des ressources naturelles, était mis sur le même plan que le présent et même privilégié par rapport à celui-ci. Dans la pratique, cela revenait à se poser des questions du genre : « faut-il consacrer davantage de crédits à la construction et à l’amélioration des hôpitaux et moins à la fabrication et au remboursement des médicaments ? », «  faut-il consacrer plus de ressources à la construction et à l’entretien des routes et moins à la fabrication des automobiles ? », etc. A partir de 1920, </a:t>
            </a:r>
            <a:r>
              <a:rPr lang="fr-FR" sz="1600" b="1" dirty="0">
                <a:effectLst/>
                <a:latin typeface="Arial" panose="020B0604020202020204" pitchFamily="34" charset="0"/>
                <a:ea typeface="Calibri" panose="020F0502020204030204" pitchFamily="34" charset="0"/>
              </a:rPr>
              <a:t>un besoin de liberté et d’insouciance allait être satisfait par une modification du marché. Son</a:t>
            </a:r>
            <a:r>
              <a:rPr lang="fr-FR" sz="1600" b="1" dirty="0">
                <a:effectLst/>
                <a:latin typeface="Arial" panose="020B0604020202020204" pitchFamily="34" charset="0"/>
                <a:ea typeface="Calibri" panose="020F0502020204030204" pitchFamily="34" charset="0"/>
                <a:cs typeface="Times New Roman" panose="02020603050405020304" pitchFamily="18" charset="0"/>
              </a:rPr>
              <a:t> fonctionnement s’inversa en se fondant sur la demande recherchant la satisfaction immédiate maximale des besoins. Dans ce cas, la condition pour qu’un produit ait un prix est qu’il soit demandé. Permettre ainsi d’emblée au prix de s’établir selon l’intensité du besoin, c’était aller au devant de la politique de l’entreprise cherchant et réussissant à maintenir les prix aussi longtemps que possible au-dessus des coûts de production.</a:t>
            </a:r>
            <a:endParaRPr lang="fr-FR" sz="18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8" name="ZoneTexte 7">
            <a:extLst>
              <a:ext uri="{FF2B5EF4-FFF2-40B4-BE49-F238E27FC236}">
                <a16:creationId xmlns:a16="http://schemas.microsoft.com/office/drawing/2014/main" id="{1757ADE8-D48E-49DD-85EF-548406D8F3A7}"/>
              </a:ext>
            </a:extLst>
          </p:cNvPr>
          <p:cNvSpPr txBox="1"/>
          <p:nvPr/>
        </p:nvSpPr>
        <p:spPr>
          <a:xfrm>
            <a:off x="380896" y="714571"/>
            <a:ext cx="8604942" cy="461665"/>
          </a:xfrm>
          <a:prstGeom prst="rect">
            <a:avLst/>
          </a:prstGeom>
          <a:noFill/>
        </p:spPr>
        <p:txBody>
          <a:bodyPr wrap="square">
            <a:spAutoFit/>
          </a:bodyPr>
          <a:lstStyle/>
          <a:p>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L’évolution du marché jusqu’à la fin des années 1970 (1/2)</a:t>
            </a:r>
            <a:endParaRPr lang="fr-FR" dirty="0">
              <a:solidFill>
                <a:srgbClr val="0000FF"/>
              </a:solidFill>
            </a:endParaRPr>
          </a:p>
        </p:txBody>
      </p:sp>
      <p:sp>
        <p:nvSpPr>
          <p:cNvPr id="4" name="ZoneTexte 3">
            <a:extLst>
              <a:ext uri="{FF2B5EF4-FFF2-40B4-BE49-F238E27FC236}">
                <a16:creationId xmlns:a16="http://schemas.microsoft.com/office/drawing/2014/main" id="{74EB697F-F0D9-C0CA-F0C1-BDA68D13B880}"/>
              </a:ext>
            </a:extLst>
          </p:cNvPr>
          <p:cNvSpPr txBox="1"/>
          <p:nvPr/>
        </p:nvSpPr>
        <p:spPr>
          <a:xfrm>
            <a:off x="8028384" y="6042957"/>
            <a:ext cx="562672" cy="461665"/>
          </a:xfrm>
          <a:prstGeom prst="rect">
            <a:avLst/>
          </a:prstGeom>
          <a:noFill/>
        </p:spPr>
        <p:txBody>
          <a:bodyPr wrap="square">
            <a:spAutoFit/>
          </a:bodyPr>
          <a:lstStyle/>
          <a:p>
            <a:r>
              <a:rPr lang="fr-FR" sz="24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hlinkClick r:id="rId3" action="ppaction://hlinksldjump">
                  <a:extLst>
                    <a:ext uri="{A12FA001-AC4F-418D-AE19-62706E023703}">
                      <ahyp:hlinkClr xmlns:ahyp="http://schemas.microsoft.com/office/drawing/2018/hyperlinkcolor" val="tx"/>
                    </a:ext>
                  </a:extLst>
                </a:hlinkClick>
              </a:rPr>
              <a:t></a:t>
            </a:r>
            <a:endParaRPr lang="fr-FR" dirty="0"/>
          </a:p>
        </p:txBody>
      </p:sp>
    </p:spTree>
    <p:extLst>
      <p:ext uri="{BB962C8B-B14F-4D97-AF65-F5344CB8AC3E}">
        <p14:creationId xmlns:p14="http://schemas.microsoft.com/office/powerpoint/2010/main" val="12411057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6F9F8BC1-CF06-4002-A310-C54223DD453D}"/>
              </a:ext>
            </a:extLst>
          </p:cNvPr>
          <p:cNvSpPr>
            <a:spLocks noGrp="1"/>
          </p:cNvSpPr>
          <p:nvPr>
            <p:ph type="ftr" sz="quarter" idx="11"/>
          </p:nvPr>
        </p:nvSpPr>
        <p:spPr/>
        <p:txBody>
          <a:bodyPr/>
          <a:lstStyle/>
          <a:p>
            <a:pPr>
              <a:defRPr/>
            </a:pPr>
            <a:r>
              <a:rPr lang="fr-FR"/>
              <a:t>Michel Baupin – Histoire du marché, du 14ème siècle à sa "disparition" depuis 1980 – UIA – 2022 / 2023</a:t>
            </a:r>
            <a:endParaRPr lang="fr-FR" dirty="0"/>
          </a:p>
        </p:txBody>
      </p:sp>
      <p:sp>
        <p:nvSpPr>
          <p:cNvPr id="7" name="ZoneTexte 6">
            <a:extLst>
              <a:ext uri="{FF2B5EF4-FFF2-40B4-BE49-F238E27FC236}">
                <a16:creationId xmlns:a16="http://schemas.microsoft.com/office/drawing/2014/main" id="{A4616AC3-A136-4456-A81E-D4C9DC93701D}"/>
              </a:ext>
            </a:extLst>
          </p:cNvPr>
          <p:cNvSpPr txBox="1"/>
          <p:nvPr/>
        </p:nvSpPr>
        <p:spPr>
          <a:xfrm>
            <a:off x="158162" y="1312703"/>
            <a:ext cx="8827676" cy="4847994"/>
          </a:xfrm>
          <a:prstGeom prst="rect">
            <a:avLst/>
          </a:prstGeom>
          <a:noFill/>
        </p:spPr>
        <p:txBody>
          <a:bodyPr wrap="square">
            <a:spAutoFit/>
          </a:bodyPr>
          <a:lstStyle/>
          <a:p>
            <a:pPr algn="just">
              <a:lnSpc>
                <a:spcPct val="150000"/>
              </a:lnSpc>
            </a:pPr>
            <a:r>
              <a:rPr lang="fr-FR" sz="1600" b="1" dirty="0">
                <a:effectLst/>
                <a:latin typeface="Arial" panose="020B0604020202020204" pitchFamily="34" charset="0"/>
                <a:ea typeface="Calibri" panose="020F0502020204030204" pitchFamily="34" charset="0"/>
                <a:cs typeface="Times New Roman" panose="02020603050405020304" pitchFamily="18" charset="0"/>
              </a:rPr>
              <a:t>L’entreprise eut alors pour premier souci d’exercer sur les acheteurs potentiels une pression psychologique afin de leur imposer une échelle des prix arbitraire et conforme à ses intérêts. </a:t>
            </a:r>
            <a:r>
              <a:rPr lang="fr-FR" sz="1600" b="1" dirty="0">
                <a:latin typeface="Arial" panose="020B0604020202020204" pitchFamily="34" charset="0"/>
                <a:ea typeface="Calibri" panose="020F0502020204030204" pitchFamily="34" charset="0"/>
                <a:cs typeface="Times New Roman" panose="02020603050405020304" pitchFamily="18" charset="0"/>
              </a:rPr>
              <a:t>C’est ce qui explique l’hypertrophie d’une publicité devenue invisible à force d’être présente partout. Il ne s’agissait plus de convaincre l’acheteur de l’intérêt pour lui d’acheter le bien proposé mais de produire un effet sur son esprit pour qu’il passe à l’acte quitte à lui faire croire que les prix étaient « vrais ». </a:t>
            </a:r>
            <a:r>
              <a:rPr lang="fr-FR" sz="1600" b="1" dirty="0">
                <a:effectLst/>
                <a:latin typeface="Arial" panose="020B0604020202020204" pitchFamily="34" charset="0"/>
                <a:ea typeface="Calibri" panose="020F0502020204030204" pitchFamily="34" charset="0"/>
                <a:cs typeface="Times New Roman" panose="02020603050405020304" pitchFamily="18" charset="0"/>
              </a:rPr>
              <a:t>Dans ce contexte, les prix ne sont plus que les reflets de rapport de force contingents. En période de pénurie, le vendeur essaiera de profiter au maximum de l’acheteur qui a besoin du produit proposé. A l’opposé, le client, soutenu par la puissance discrétionnaire de l’Etat, achètera à un prix inférieur au coût de production tel produit dont il a besoin. Lorsque le marché fonctionne de cette manière, les consommateurs oublient toute rationalité en ayant un comportement subjectif  contrairement aux entreprises qui ont un comportement rationnel en cherchant à obtenir le maximum de rentabilité. </a:t>
            </a:r>
          </a:p>
        </p:txBody>
      </p:sp>
      <p:sp>
        <p:nvSpPr>
          <p:cNvPr id="8" name="ZoneTexte 7">
            <a:extLst>
              <a:ext uri="{FF2B5EF4-FFF2-40B4-BE49-F238E27FC236}">
                <a16:creationId xmlns:a16="http://schemas.microsoft.com/office/drawing/2014/main" id="{1757ADE8-D48E-49DD-85EF-548406D8F3A7}"/>
              </a:ext>
            </a:extLst>
          </p:cNvPr>
          <p:cNvSpPr txBox="1"/>
          <p:nvPr/>
        </p:nvSpPr>
        <p:spPr>
          <a:xfrm>
            <a:off x="240845" y="836712"/>
            <a:ext cx="8662310" cy="461665"/>
          </a:xfrm>
          <a:prstGeom prst="rect">
            <a:avLst/>
          </a:prstGeom>
          <a:noFill/>
        </p:spPr>
        <p:txBody>
          <a:bodyPr wrap="square">
            <a:spAutoFit/>
          </a:bodyPr>
          <a:lstStyle/>
          <a:p>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L’évolution du marché jusqu’à la fin des années 1970 (2/2)</a:t>
            </a:r>
            <a:endParaRPr lang="fr-FR" dirty="0">
              <a:solidFill>
                <a:srgbClr val="0000FF"/>
              </a:solidFill>
            </a:endParaRPr>
          </a:p>
        </p:txBody>
      </p:sp>
      <p:sp>
        <p:nvSpPr>
          <p:cNvPr id="6" name="ZoneTexte 5">
            <a:extLst>
              <a:ext uri="{FF2B5EF4-FFF2-40B4-BE49-F238E27FC236}">
                <a16:creationId xmlns:a16="http://schemas.microsoft.com/office/drawing/2014/main" id="{FADEAD66-1223-439B-A214-93383F4400A4}"/>
              </a:ext>
            </a:extLst>
          </p:cNvPr>
          <p:cNvSpPr txBox="1"/>
          <p:nvPr/>
        </p:nvSpPr>
        <p:spPr>
          <a:xfrm>
            <a:off x="8293296" y="6049104"/>
            <a:ext cx="569096" cy="461665"/>
          </a:xfrm>
          <a:prstGeom prst="rect">
            <a:avLst/>
          </a:prstGeom>
          <a:noFill/>
        </p:spPr>
        <p:txBody>
          <a:bodyPr wrap="square">
            <a:spAutoFit/>
          </a:bodyPr>
          <a:lstStyle/>
          <a:p>
            <a:r>
              <a:rPr lang="fr-FR" altLang="zh-CN" b="1" dirty="0">
                <a:solidFill>
                  <a:srgbClr val="C00000"/>
                </a:solidFill>
                <a:sym typeface="Symbol" panose="05050102010706020507" pitchFamily="18" charset="2"/>
                <a:hlinkClick r:id="rId2" action="ppaction://hlinksldjump">
                  <a:extLst>
                    <a:ext uri="{A12FA001-AC4F-418D-AE19-62706E023703}">
                      <ahyp:hlinkClr xmlns:ahyp="http://schemas.microsoft.com/office/drawing/2018/hyperlinkcolor" val="tx"/>
                    </a:ext>
                  </a:extLst>
                </a:hlinkClick>
              </a:rPr>
              <a:t></a:t>
            </a:r>
            <a:endParaRPr lang="fr-FR" dirty="0">
              <a:solidFill>
                <a:srgbClr val="FF0000"/>
              </a:solidFill>
            </a:endParaRPr>
          </a:p>
        </p:txBody>
      </p:sp>
    </p:spTree>
    <p:extLst>
      <p:ext uri="{BB962C8B-B14F-4D97-AF65-F5344CB8AC3E}">
        <p14:creationId xmlns:p14="http://schemas.microsoft.com/office/powerpoint/2010/main" val="23998750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6F9F8BC1-CF06-4002-A310-C54223DD453D}"/>
              </a:ext>
            </a:extLst>
          </p:cNvPr>
          <p:cNvSpPr>
            <a:spLocks noGrp="1"/>
          </p:cNvSpPr>
          <p:nvPr>
            <p:ph type="ftr" sz="quarter" idx="11"/>
          </p:nvPr>
        </p:nvSpPr>
        <p:spPr/>
        <p:txBody>
          <a:bodyPr/>
          <a:lstStyle/>
          <a:p>
            <a:pPr>
              <a:defRPr/>
            </a:pPr>
            <a:r>
              <a:rPr lang="fr-FR"/>
              <a:t>Michel Baupin – Histoire du marché, du 14ème siècle à sa "disparition" depuis 1980 – UIA – 2022 / 2023</a:t>
            </a:r>
            <a:endParaRPr lang="fr-FR" dirty="0"/>
          </a:p>
        </p:txBody>
      </p:sp>
      <p:sp>
        <p:nvSpPr>
          <p:cNvPr id="7" name="ZoneTexte 6">
            <a:extLst>
              <a:ext uri="{FF2B5EF4-FFF2-40B4-BE49-F238E27FC236}">
                <a16:creationId xmlns:a16="http://schemas.microsoft.com/office/drawing/2014/main" id="{A4616AC3-A136-4456-A81E-D4C9DC93701D}"/>
              </a:ext>
            </a:extLst>
          </p:cNvPr>
          <p:cNvSpPr txBox="1"/>
          <p:nvPr/>
        </p:nvSpPr>
        <p:spPr>
          <a:xfrm>
            <a:off x="233614" y="1520145"/>
            <a:ext cx="8827676" cy="4847994"/>
          </a:xfrm>
          <a:prstGeom prst="rect">
            <a:avLst/>
          </a:prstGeom>
          <a:noFill/>
        </p:spPr>
        <p:txBody>
          <a:bodyPr wrap="square">
            <a:spAutoFit/>
          </a:bodyPr>
          <a:lstStyle/>
          <a:p>
            <a:pPr algn="just">
              <a:lnSpc>
                <a:spcPct val="150000"/>
              </a:lnSpc>
            </a:pPr>
            <a:r>
              <a:rPr lang="fr-FR" sz="1600" b="1" dirty="0">
                <a:effectLst/>
                <a:latin typeface="Arial" panose="020B0604020202020204" pitchFamily="34" charset="0"/>
                <a:ea typeface="Calibri" panose="020F0502020204030204" pitchFamily="34" charset="0"/>
                <a:cs typeface="Times New Roman" panose="02020603050405020304" pitchFamily="18" charset="0"/>
              </a:rPr>
              <a:t>Lorsque l’on étudie les marchés dans la période actuelle de transition qui conduit à la quasi totale « financiarisation » de l'activité économique, il apparaît qu’ils remplissent de plus en plus mal et difficilement leur fonction (qui est de permettre la fixation de prix crédibles). Le point de départ de cette évolution fut  la suppression de la convertibilité en or du dollar par Nixon le 15 août 1971. Celle-ci a instauré un régime de changes flottants entre les différentes zones monétaires dans le monde en favorisant l’expansion du crédit et de sa contrepartie qu’est la dette. Grâce à son rôle de monnaie internationale, la dette publique américaine devint la base même, comme jadis l'or, de tout le crédit distribué dans le monde, les banques centrales transférant aux marchés financiers le rôle de régulateurs monétaires faisant varier la valeur des titres en fonction de l’offre et de la demande, ce qui rendit impossible de déterminer une valeur réaliste des sociétés cotées en bourse mais aussi des produits qu’elles proposaient tels que l’électricité, le pétrole, l’acier, etc.</a:t>
            </a:r>
            <a:r>
              <a:rPr lang="fr-FR" sz="1600" b="1" dirty="0">
                <a:effectLst/>
                <a:latin typeface="Arial" panose="020B0604020202020204" pitchFamily="34" charset="0"/>
                <a:ea typeface="Calibri" panose="020F0502020204030204" pitchFamily="34" charset="0"/>
              </a:rPr>
              <a:t>. </a:t>
            </a:r>
            <a:endParaRPr lang="fr-FR" sz="1600" b="1"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8" name="ZoneTexte 7">
            <a:extLst>
              <a:ext uri="{FF2B5EF4-FFF2-40B4-BE49-F238E27FC236}">
                <a16:creationId xmlns:a16="http://schemas.microsoft.com/office/drawing/2014/main" id="{1757ADE8-D48E-49DD-85EF-548406D8F3A7}"/>
              </a:ext>
            </a:extLst>
          </p:cNvPr>
          <p:cNvSpPr txBox="1"/>
          <p:nvPr/>
        </p:nvSpPr>
        <p:spPr>
          <a:xfrm>
            <a:off x="251520" y="921266"/>
            <a:ext cx="8734318" cy="461665"/>
          </a:xfrm>
          <a:prstGeom prst="rect">
            <a:avLst/>
          </a:prstGeom>
          <a:noFill/>
        </p:spPr>
        <p:txBody>
          <a:bodyPr wrap="square">
            <a:spAutoFit/>
          </a:bodyPr>
          <a:lstStyle/>
          <a:p>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La « disparition » du marché à partir des années 1980 (1/4)</a:t>
            </a:r>
            <a:endParaRPr lang="fr-FR" dirty="0">
              <a:solidFill>
                <a:srgbClr val="0000FF"/>
              </a:solidFill>
            </a:endParaRPr>
          </a:p>
        </p:txBody>
      </p:sp>
      <p:sp>
        <p:nvSpPr>
          <p:cNvPr id="6" name="ZoneTexte 5">
            <a:extLst>
              <a:ext uri="{FF2B5EF4-FFF2-40B4-BE49-F238E27FC236}">
                <a16:creationId xmlns:a16="http://schemas.microsoft.com/office/drawing/2014/main" id="{FADEAD66-1223-439B-A214-93383F4400A4}"/>
              </a:ext>
            </a:extLst>
          </p:cNvPr>
          <p:cNvSpPr txBox="1"/>
          <p:nvPr/>
        </p:nvSpPr>
        <p:spPr>
          <a:xfrm>
            <a:off x="8293296" y="6049104"/>
            <a:ext cx="569096" cy="461665"/>
          </a:xfrm>
          <a:prstGeom prst="rect">
            <a:avLst/>
          </a:prstGeom>
          <a:noFill/>
        </p:spPr>
        <p:txBody>
          <a:bodyPr wrap="square">
            <a:spAutoFit/>
          </a:bodyPr>
          <a:lstStyle/>
          <a:p>
            <a:r>
              <a:rPr lang="fr-FR" sz="24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hlinkClick r:id="rId2" action="ppaction://hlinksldjump">
                  <a:extLst>
                    <a:ext uri="{A12FA001-AC4F-418D-AE19-62706E023703}">
                      <ahyp:hlinkClr xmlns:ahyp="http://schemas.microsoft.com/office/drawing/2018/hyperlinkcolor" val="tx"/>
                    </a:ext>
                  </a:extLst>
                </a:hlinkClick>
              </a:rPr>
              <a:t></a:t>
            </a:r>
            <a:endParaRPr lang="fr-FR" dirty="0">
              <a:solidFill>
                <a:srgbClr val="FF0000"/>
              </a:solidFill>
            </a:endParaRPr>
          </a:p>
        </p:txBody>
      </p:sp>
    </p:spTree>
    <p:extLst>
      <p:ext uri="{BB962C8B-B14F-4D97-AF65-F5344CB8AC3E}">
        <p14:creationId xmlns:p14="http://schemas.microsoft.com/office/powerpoint/2010/main" val="19316405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6F9F8BC1-CF06-4002-A310-C54223DD453D}"/>
              </a:ext>
            </a:extLst>
          </p:cNvPr>
          <p:cNvSpPr>
            <a:spLocks noGrp="1"/>
          </p:cNvSpPr>
          <p:nvPr>
            <p:ph type="ftr" sz="quarter" idx="11"/>
          </p:nvPr>
        </p:nvSpPr>
        <p:spPr/>
        <p:txBody>
          <a:bodyPr/>
          <a:lstStyle/>
          <a:p>
            <a:pPr>
              <a:defRPr/>
            </a:pPr>
            <a:r>
              <a:rPr lang="fr-FR"/>
              <a:t>Michel Baupin – Histoire du marché, du 14ème siècle à sa "disparition" depuis 1980 – UIA – 2022 / 2023</a:t>
            </a:r>
            <a:endParaRPr lang="fr-FR" dirty="0"/>
          </a:p>
        </p:txBody>
      </p:sp>
      <p:sp>
        <p:nvSpPr>
          <p:cNvPr id="7" name="ZoneTexte 6">
            <a:extLst>
              <a:ext uri="{FF2B5EF4-FFF2-40B4-BE49-F238E27FC236}">
                <a16:creationId xmlns:a16="http://schemas.microsoft.com/office/drawing/2014/main" id="{A4616AC3-A136-4456-A81E-D4C9DC93701D}"/>
              </a:ext>
            </a:extLst>
          </p:cNvPr>
          <p:cNvSpPr txBox="1"/>
          <p:nvPr/>
        </p:nvSpPr>
        <p:spPr>
          <a:xfrm>
            <a:off x="213170" y="1679523"/>
            <a:ext cx="8827676" cy="4478662"/>
          </a:xfrm>
          <a:prstGeom prst="rect">
            <a:avLst/>
          </a:prstGeom>
          <a:noFill/>
        </p:spPr>
        <p:txBody>
          <a:bodyPr wrap="square">
            <a:spAutoFit/>
          </a:bodyPr>
          <a:lstStyle/>
          <a:p>
            <a:pPr algn="just">
              <a:lnSpc>
                <a:spcPct val="150000"/>
              </a:lnSpc>
            </a:pPr>
            <a:r>
              <a:rPr lang="fr-FR" sz="1600" b="1" dirty="0">
                <a:effectLst/>
                <a:latin typeface="Arial" panose="020B0604020202020204" pitchFamily="34" charset="0"/>
                <a:ea typeface="Calibri" panose="020F0502020204030204" pitchFamily="34" charset="0"/>
              </a:rPr>
              <a:t>Les prix de marché ont cessé depuis de fonctionner en tant que prix de référence économique et leurs</a:t>
            </a:r>
            <a:r>
              <a:rPr lang="fr-FR" sz="1600" b="1" dirty="0">
                <a:effectLst/>
                <a:latin typeface="Arial" panose="020B0604020202020204" pitchFamily="34" charset="0"/>
                <a:ea typeface="Calibri" panose="020F0502020204030204" pitchFamily="34" charset="0"/>
                <a:cs typeface="Times New Roman" panose="02020603050405020304" pitchFamily="18" charset="0"/>
              </a:rPr>
              <a:t> variations dans un sens ou dans l’autre sont tellement importantes qu’elles empêchent de déterminer qu’elle est la valeur des choses, les marchés ayant de plus en plus de mal à fonctionner en tant que « marchés » </a:t>
            </a:r>
            <a:r>
              <a:rPr lang="fr-FR" sz="1600" b="1" spc="-30" dirty="0">
                <a:effectLst/>
                <a:latin typeface="Arial" panose="020B0604020202020204" pitchFamily="34" charset="0"/>
                <a:ea typeface="Calibri" panose="020F0502020204030204" pitchFamily="34" charset="0"/>
              </a:rPr>
              <a:t>à travers </a:t>
            </a:r>
            <a:r>
              <a:rPr lang="fr-FR" sz="1600" b="1" dirty="0">
                <a:effectLst/>
                <a:latin typeface="Arial" panose="020B0604020202020204" pitchFamily="34" charset="0"/>
                <a:ea typeface="Calibri" panose="020F0502020204030204" pitchFamily="34" charset="0"/>
                <a:cs typeface="Times New Roman" panose="02020603050405020304" pitchFamily="18" charset="0"/>
              </a:rPr>
              <a:t>lesquels se dégage un prix suffisamment crédible pour que les vendeurs potentiels soient assurés de trouver preneurs et à l'inverse les acheteurs potentiels de pouvoir s'approvisionner. Les marchés sont devenus introuvables car ils ne remplissent plus leur fonction. La principale conséquence en est que les grandes entreprises exercent un recours abusif à l’endettement dont le taux d’intérêt est beaucoup moins élevé que le taux de rentabilité exigé par les actionnaires. De ce fait, la base en fonds propres des entreprises se trouve atrophiée au point qu’elle n’est plus suffisante pour garantir le paiement régulier des salaires.</a:t>
            </a:r>
          </a:p>
        </p:txBody>
      </p:sp>
      <p:sp>
        <p:nvSpPr>
          <p:cNvPr id="8" name="ZoneTexte 7">
            <a:extLst>
              <a:ext uri="{FF2B5EF4-FFF2-40B4-BE49-F238E27FC236}">
                <a16:creationId xmlns:a16="http://schemas.microsoft.com/office/drawing/2014/main" id="{1757ADE8-D48E-49DD-85EF-548406D8F3A7}"/>
              </a:ext>
            </a:extLst>
          </p:cNvPr>
          <p:cNvSpPr txBox="1"/>
          <p:nvPr/>
        </p:nvSpPr>
        <p:spPr>
          <a:xfrm>
            <a:off x="259849" y="831778"/>
            <a:ext cx="8734318" cy="461665"/>
          </a:xfrm>
          <a:prstGeom prst="rect">
            <a:avLst/>
          </a:prstGeom>
          <a:noFill/>
        </p:spPr>
        <p:txBody>
          <a:bodyPr wrap="square">
            <a:spAutoFit/>
          </a:bodyPr>
          <a:lstStyle/>
          <a:p>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La « disparition » du marché à partir des années 1980 (2/4)</a:t>
            </a:r>
            <a:endParaRPr lang="fr-FR" dirty="0">
              <a:solidFill>
                <a:srgbClr val="0000FF"/>
              </a:solidFill>
            </a:endParaRPr>
          </a:p>
        </p:txBody>
      </p:sp>
      <p:sp>
        <p:nvSpPr>
          <p:cNvPr id="6" name="ZoneTexte 5">
            <a:extLst>
              <a:ext uri="{FF2B5EF4-FFF2-40B4-BE49-F238E27FC236}">
                <a16:creationId xmlns:a16="http://schemas.microsoft.com/office/drawing/2014/main" id="{FADEAD66-1223-439B-A214-93383F4400A4}"/>
              </a:ext>
            </a:extLst>
          </p:cNvPr>
          <p:cNvSpPr txBox="1"/>
          <p:nvPr/>
        </p:nvSpPr>
        <p:spPr>
          <a:xfrm>
            <a:off x="8293296" y="6049104"/>
            <a:ext cx="569096" cy="461665"/>
          </a:xfrm>
          <a:prstGeom prst="rect">
            <a:avLst/>
          </a:prstGeom>
          <a:noFill/>
        </p:spPr>
        <p:txBody>
          <a:bodyPr wrap="square">
            <a:spAutoFit/>
          </a:bodyPr>
          <a:lstStyle/>
          <a:p>
            <a:r>
              <a:rPr lang="fr-FR" sz="24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hlinkClick r:id="rId2" action="ppaction://hlinksldjump">
                  <a:extLst>
                    <a:ext uri="{A12FA001-AC4F-418D-AE19-62706E023703}">
                      <ahyp:hlinkClr xmlns:ahyp="http://schemas.microsoft.com/office/drawing/2018/hyperlinkcolor" val="tx"/>
                    </a:ext>
                  </a:extLst>
                </a:hlinkClick>
              </a:rPr>
              <a:t></a:t>
            </a:r>
            <a:endParaRPr lang="fr-FR" dirty="0">
              <a:solidFill>
                <a:srgbClr val="FF0000"/>
              </a:solidFill>
            </a:endParaRPr>
          </a:p>
        </p:txBody>
      </p:sp>
    </p:spTree>
    <p:extLst>
      <p:ext uri="{BB962C8B-B14F-4D97-AF65-F5344CB8AC3E}">
        <p14:creationId xmlns:p14="http://schemas.microsoft.com/office/powerpoint/2010/main" val="14094687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6F9F8BC1-CF06-4002-A310-C54223DD453D}"/>
              </a:ext>
            </a:extLst>
          </p:cNvPr>
          <p:cNvSpPr>
            <a:spLocks noGrp="1"/>
          </p:cNvSpPr>
          <p:nvPr>
            <p:ph type="ftr" sz="quarter" idx="11"/>
          </p:nvPr>
        </p:nvSpPr>
        <p:spPr/>
        <p:txBody>
          <a:bodyPr/>
          <a:lstStyle/>
          <a:p>
            <a:pPr>
              <a:defRPr/>
            </a:pPr>
            <a:r>
              <a:rPr lang="fr-FR"/>
              <a:t>Michel Baupin – Histoire du marché, du 14ème siècle à sa "disparition" depuis 1980 – UIA – 2022 / 2023</a:t>
            </a:r>
            <a:endParaRPr lang="fr-FR" dirty="0"/>
          </a:p>
        </p:txBody>
      </p:sp>
      <p:sp>
        <p:nvSpPr>
          <p:cNvPr id="7" name="ZoneTexte 6">
            <a:extLst>
              <a:ext uri="{FF2B5EF4-FFF2-40B4-BE49-F238E27FC236}">
                <a16:creationId xmlns:a16="http://schemas.microsoft.com/office/drawing/2014/main" id="{A4616AC3-A136-4456-A81E-D4C9DC93701D}"/>
              </a:ext>
            </a:extLst>
          </p:cNvPr>
          <p:cNvSpPr txBox="1"/>
          <p:nvPr/>
        </p:nvSpPr>
        <p:spPr>
          <a:xfrm>
            <a:off x="166491" y="1475035"/>
            <a:ext cx="8827676" cy="4847994"/>
          </a:xfrm>
          <a:prstGeom prst="rect">
            <a:avLst/>
          </a:prstGeom>
          <a:noFill/>
        </p:spPr>
        <p:txBody>
          <a:bodyPr wrap="square">
            <a:spAutoFit/>
          </a:bodyPr>
          <a:lstStyle/>
          <a:p>
            <a:pPr algn="just">
              <a:lnSpc>
                <a:spcPct val="150000"/>
              </a:lnSpc>
            </a:pPr>
            <a:r>
              <a:rPr lang="fr-FR" sz="1600" b="1" dirty="0">
                <a:effectLst/>
                <a:latin typeface="Arial" panose="020B0604020202020204" pitchFamily="34" charset="0"/>
                <a:ea typeface="Calibri" panose="020F0502020204030204" pitchFamily="34" charset="0"/>
                <a:cs typeface="Times New Roman" panose="02020603050405020304" pitchFamily="18" charset="0"/>
              </a:rPr>
              <a:t>Les contrats à durée indéterminée sont progressivement remplacés par d’autres à durée déterminée permettant des </a:t>
            </a:r>
            <a:r>
              <a:rPr lang="fr-FR" sz="1600" b="1" dirty="0">
                <a:effectLst/>
                <a:latin typeface="Arial" panose="020B0604020202020204" pitchFamily="34" charset="0"/>
                <a:ea typeface="Calibri" panose="020F0502020204030204" pitchFamily="34" charset="0"/>
                <a:cs typeface="Arial" panose="020B0604020202020204" pitchFamily="34" charset="0"/>
              </a:rPr>
              <a:t>coupes sauvages dans les dépenses de personnel</a:t>
            </a:r>
            <a:r>
              <a:rPr lang="fr-FR" sz="1600" b="1" dirty="0">
                <a:effectLst/>
                <a:latin typeface="Arial" panose="020B0604020202020204" pitchFamily="34" charset="0"/>
                <a:ea typeface="Calibri" panose="020F0502020204030204" pitchFamily="34" charset="0"/>
                <a:cs typeface="Times New Roman" panose="02020603050405020304" pitchFamily="18" charset="0"/>
              </a:rPr>
              <a:t>. </a:t>
            </a:r>
            <a:r>
              <a:rPr lang="fr-FR" sz="1600" b="1" dirty="0">
                <a:effectLst/>
                <a:latin typeface="Arial" panose="020B0604020202020204" pitchFamily="34" charset="0"/>
                <a:ea typeface="Times New Roman" panose="02020603050405020304" pitchFamily="18" charset="0"/>
              </a:rPr>
              <a:t>Cette pratique fragilise l’entreprise lorsque son activité rencontre des difficultés.</a:t>
            </a:r>
            <a:endParaRPr lang="fr-FR" sz="1600" b="1"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pPr>
            <a:r>
              <a:rPr lang="fr-FR" sz="1600" b="1" dirty="0">
                <a:effectLst/>
                <a:latin typeface="Arial" panose="020B0604020202020204" pitchFamily="34" charset="0"/>
                <a:ea typeface="Calibri" panose="020F0502020204030204" pitchFamily="34" charset="0"/>
                <a:cs typeface="Times New Roman" panose="02020603050405020304" pitchFamily="18" charset="0"/>
              </a:rPr>
              <a:t>Si l’on ajoute à cela les interventions de l’Etat pour que les taux d’intérêt diminuent jusqu’à devenir négatifs ( !), mais aussi pour accorder, avec les impôts, des boucliers et des primes qui détériorent le fonctionnement normal du marché dit « du travail » rendant impossible la fixation du salaire, force est de constater qu’il n’y a plus de véritables marchés dans notre « économie de libre échange » encore appelée de manière humoristique certainement « économie de marché » !</a:t>
            </a:r>
          </a:p>
          <a:p>
            <a:pPr algn="just">
              <a:lnSpc>
                <a:spcPct val="150000"/>
              </a:lnSpc>
            </a:pPr>
            <a:r>
              <a:rPr lang="fr-FR" sz="1600" b="1" dirty="0">
                <a:effectLst/>
                <a:latin typeface="Arial" panose="020B0604020202020204" pitchFamily="34" charset="0"/>
                <a:ea typeface="Calibri" panose="020F0502020204030204" pitchFamily="34" charset="0"/>
                <a:cs typeface="Times New Roman" panose="02020603050405020304" pitchFamily="18" charset="0"/>
              </a:rPr>
              <a:t>Par ailleurs, à partir de 1975, de nouveaux outils financiers et boursiers sont apparus dans le but de limiter les différents risques de variation de taux de change, de taux d’intérêt, etc. </a:t>
            </a:r>
            <a:r>
              <a:rPr lang="fr-FR" sz="1600" b="1" dirty="0">
                <a:latin typeface="Arial" panose="020B0604020202020204" pitchFamily="34" charset="0"/>
                <a:ea typeface="Calibri" panose="020F0502020204030204" pitchFamily="34" charset="0"/>
                <a:cs typeface="Times New Roman" panose="02020603050405020304" pitchFamily="18" charset="0"/>
              </a:rPr>
              <a:t>Parmi ces outils, le mécanisme de la titrisation a consisté à couper des dettes rassemblées ensemble pour les vendre à des fonds spécialisés.</a:t>
            </a:r>
          </a:p>
        </p:txBody>
      </p:sp>
      <p:sp>
        <p:nvSpPr>
          <p:cNvPr id="8" name="ZoneTexte 7">
            <a:extLst>
              <a:ext uri="{FF2B5EF4-FFF2-40B4-BE49-F238E27FC236}">
                <a16:creationId xmlns:a16="http://schemas.microsoft.com/office/drawing/2014/main" id="{1757ADE8-D48E-49DD-85EF-548406D8F3A7}"/>
              </a:ext>
            </a:extLst>
          </p:cNvPr>
          <p:cNvSpPr txBox="1"/>
          <p:nvPr/>
        </p:nvSpPr>
        <p:spPr>
          <a:xfrm>
            <a:off x="259849" y="831778"/>
            <a:ext cx="8734318" cy="461665"/>
          </a:xfrm>
          <a:prstGeom prst="rect">
            <a:avLst/>
          </a:prstGeom>
          <a:noFill/>
        </p:spPr>
        <p:txBody>
          <a:bodyPr wrap="square">
            <a:spAutoFit/>
          </a:bodyPr>
          <a:lstStyle/>
          <a:p>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La « disparition » du marché à partir des années 1980 (3/4)</a:t>
            </a:r>
            <a:endParaRPr lang="fr-FR" dirty="0">
              <a:solidFill>
                <a:srgbClr val="0000FF"/>
              </a:solidFill>
            </a:endParaRPr>
          </a:p>
        </p:txBody>
      </p:sp>
      <p:sp>
        <p:nvSpPr>
          <p:cNvPr id="3" name="ZoneTexte 2">
            <a:extLst>
              <a:ext uri="{FF2B5EF4-FFF2-40B4-BE49-F238E27FC236}">
                <a16:creationId xmlns:a16="http://schemas.microsoft.com/office/drawing/2014/main" id="{8A527325-9A4E-9005-1811-89442653A434}"/>
              </a:ext>
            </a:extLst>
          </p:cNvPr>
          <p:cNvSpPr txBox="1"/>
          <p:nvPr/>
        </p:nvSpPr>
        <p:spPr>
          <a:xfrm>
            <a:off x="8172400" y="6026222"/>
            <a:ext cx="569096" cy="461665"/>
          </a:xfrm>
          <a:prstGeom prst="rect">
            <a:avLst/>
          </a:prstGeom>
          <a:noFill/>
        </p:spPr>
        <p:txBody>
          <a:bodyPr wrap="square">
            <a:spAutoFit/>
          </a:bodyPr>
          <a:lstStyle/>
          <a:p>
            <a:r>
              <a:rPr lang="fr-FR" sz="24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hlinkClick r:id="rId2" action="ppaction://hlinksldjump">
                  <a:extLst>
                    <a:ext uri="{A12FA001-AC4F-418D-AE19-62706E023703}">
                      <ahyp:hlinkClr xmlns:ahyp="http://schemas.microsoft.com/office/drawing/2018/hyperlinkcolor" val="tx"/>
                    </a:ext>
                  </a:extLst>
                </a:hlinkClick>
              </a:rPr>
              <a:t></a:t>
            </a:r>
            <a:endParaRPr lang="fr-FR" dirty="0">
              <a:solidFill>
                <a:srgbClr val="FF0000"/>
              </a:solidFill>
            </a:endParaRPr>
          </a:p>
        </p:txBody>
      </p:sp>
    </p:spTree>
    <p:extLst>
      <p:ext uri="{BB962C8B-B14F-4D97-AF65-F5344CB8AC3E}">
        <p14:creationId xmlns:p14="http://schemas.microsoft.com/office/powerpoint/2010/main" val="1163441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37">
            <a:extLst>
              <a:ext uri="{FF2B5EF4-FFF2-40B4-BE49-F238E27FC236}">
                <a16:creationId xmlns:a16="http://schemas.microsoft.com/office/drawing/2014/main" id="{9CA36F51-868D-4315-94E4-2F37488C7635}"/>
              </a:ext>
            </a:extLst>
          </p:cNvPr>
          <p:cNvSpPr>
            <a:spLocks noChangeArrowheads="1"/>
          </p:cNvSpPr>
          <p:nvPr/>
        </p:nvSpPr>
        <p:spPr bwMode="auto">
          <a:xfrm>
            <a:off x="10058400" y="21336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endParaRPr lang="fr-FR" altLang="fr-FR" dirty="0"/>
          </a:p>
        </p:txBody>
      </p:sp>
      <p:sp>
        <p:nvSpPr>
          <p:cNvPr id="11267" name="Rectangle 45">
            <a:extLst>
              <a:ext uri="{FF2B5EF4-FFF2-40B4-BE49-F238E27FC236}">
                <a16:creationId xmlns:a16="http://schemas.microsoft.com/office/drawing/2014/main" id="{3EDFFE2C-B102-4082-B7FF-23C2019925FB}"/>
              </a:ext>
            </a:extLst>
          </p:cNvPr>
          <p:cNvSpPr>
            <a:spLocks noChangeArrowheads="1"/>
          </p:cNvSpPr>
          <p:nvPr/>
        </p:nvSpPr>
        <p:spPr bwMode="auto">
          <a:xfrm>
            <a:off x="3657600" y="2743200"/>
            <a:ext cx="2295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3330575" algn="l"/>
              </a:tabLst>
              <a:defRPr sz="2400">
                <a:solidFill>
                  <a:schemeClr val="tx1"/>
                </a:solidFill>
                <a:latin typeface="Times New Roman" panose="02020603050405020304" pitchFamily="18" charset="0"/>
              </a:defRPr>
            </a:lvl1pPr>
            <a:lvl2pPr marL="742950" indent="-285750">
              <a:tabLst>
                <a:tab pos="3330575" algn="l"/>
              </a:tabLst>
              <a:defRPr sz="2400">
                <a:solidFill>
                  <a:schemeClr val="tx1"/>
                </a:solidFill>
                <a:latin typeface="Times New Roman" panose="02020603050405020304" pitchFamily="18" charset="0"/>
              </a:defRPr>
            </a:lvl2pPr>
            <a:lvl3pPr marL="1143000" indent="-228600">
              <a:tabLst>
                <a:tab pos="3330575" algn="l"/>
              </a:tabLst>
              <a:defRPr sz="2400">
                <a:solidFill>
                  <a:schemeClr val="tx1"/>
                </a:solidFill>
                <a:latin typeface="Times New Roman" panose="02020603050405020304" pitchFamily="18" charset="0"/>
              </a:defRPr>
            </a:lvl3pPr>
            <a:lvl4pPr marL="1600200" indent="-228600">
              <a:tabLst>
                <a:tab pos="3330575" algn="l"/>
              </a:tabLst>
              <a:defRPr sz="2400">
                <a:solidFill>
                  <a:schemeClr val="tx1"/>
                </a:solidFill>
                <a:latin typeface="Times New Roman" panose="02020603050405020304" pitchFamily="18" charset="0"/>
              </a:defRPr>
            </a:lvl4pPr>
            <a:lvl5pPr marL="2057400" indent="-228600">
              <a:tabLst>
                <a:tab pos="3330575" algn="l"/>
              </a:tabLst>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9pPr>
          </a:lstStyle>
          <a:p>
            <a:endParaRPr lang="fr-FR" altLang="fr-FR" dirty="0"/>
          </a:p>
        </p:txBody>
      </p:sp>
      <p:grpSp>
        <p:nvGrpSpPr>
          <p:cNvPr id="11268" name="Group 49">
            <a:extLst>
              <a:ext uri="{FF2B5EF4-FFF2-40B4-BE49-F238E27FC236}">
                <a16:creationId xmlns:a16="http://schemas.microsoft.com/office/drawing/2014/main" id="{B8B56E91-CC5E-4502-8297-9A5BBBE7FA7E}"/>
              </a:ext>
            </a:extLst>
          </p:cNvPr>
          <p:cNvGrpSpPr>
            <a:grpSpLocks/>
          </p:cNvGrpSpPr>
          <p:nvPr/>
        </p:nvGrpSpPr>
        <p:grpSpPr bwMode="auto">
          <a:xfrm>
            <a:off x="3692525" y="2809875"/>
            <a:ext cx="6346825" cy="0"/>
            <a:chOff x="28" y="0"/>
            <a:chExt cx="3998" cy="0"/>
          </a:xfrm>
        </p:grpSpPr>
        <p:sp>
          <p:nvSpPr>
            <p:cNvPr id="11276" name="Rectangle 44">
              <a:extLst>
                <a:ext uri="{FF2B5EF4-FFF2-40B4-BE49-F238E27FC236}">
                  <a16:creationId xmlns:a16="http://schemas.microsoft.com/office/drawing/2014/main" id="{3F2B6E87-2006-419B-943A-A27A238A4F1B}"/>
                </a:ext>
              </a:extLst>
            </p:cNvPr>
            <p:cNvSpPr>
              <a:spLocks noChangeArrowheads="1"/>
            </p:cNvSpPr>
            <p:nvPr/>
          </p:nvSpPr>
          <p:spPr bwMode="auto">
            <a:xfrm>
              <a:off x="28" y="0"/>
              <a:ext cx="1446"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fr-FR" altLang="fr-FR" dirty="0"/>
            </a:p>
          </p:txBody>
        </p:sp>
        <p:sp>
          <p:nvSpPr>
            <p:cNvPr id="11277" name="Rectangle 46">
              <a:extLst>
                <a:ext uri="{FF2B5EF4-FFF2-40B4-BE49-F238E27FC236}">
                  <a16:creationId xmlns:a16="http://schemas.microsoft.com/office/drawing/2014/main" id="{74F90E9B-1992-486F-8B91-4FF5CCA9F6A9}"/>
                </a:ext>
              </a:extLst>
            </p:cNvPr>
            <p:cNvSpPr>
              <a:spLocks noChangeArrowheads="1" noTextEdit="1"/>
            </p:cNvSpPr>
            <p:nvPr/>
          </p:nvSpPr>
          <p:spPr bwMode="auto">
            <a:xfrm>
              <a:off x="1474" y="0"/>
              <a:ext cx="1021"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fr-FR" dirty="0"/>
            </a:p>
          </p:txBody>
        </p:sp>
        <p:sp>
          <p:nvSpPr>
            <p:cNvPr id="11278" name="Rectangle 47">
              <a:extLst>
                <a:ext uri="{FF2B5EF4-FFF2-40B4-BE49-F238E27FC236}">
                  <a16:creationId xmlns:a16="http://schemas.microsoft.com/office/drawing/2014/main" id="{B6474B30-A75F-4F4A-AE07-01F9D3CA9DD2}"/>
                </a:ext>
              </a:extLst>
            </p:cNvPr>
            <p:cNvSpPr>
              <a:spLocks noChangeArrowheads="1"/>
            </p:cNvSpPr>
            <p:nvPr/>
          </p:nvSpPr>
          <p:spPr bwMode="auto">
            <a:xfrm>
              <a:off x="2495" y="0"/>
              <a:ext cx="1531"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fr-FR" altLang="fr-FR" dirty="0"/>
            </a:p>
          </p:txBody>
        </p:sp>
      </p:grpSp>
      <p:sp>
        <p:nvSpPr>
          <p:cNvPr id="11269" name="Rectangle 48">
            <a:extLst>
              <a:ext uri="{FF2B5EF4-FFF2-40B4-BE49-F238E27FC236}">
                <a16:creationId xmlns:a16="http://schemas.microsoft.com/office/drawing/2014/main" id="{CEFC0FCA-7B57-4CB1-947D-6217F65A18F3}"/>
              </a:ext>
            </a:extLst>
          </p:cNvPr>
          <p:cNvSpPr>
            <a:spLocks noChangeArrowheads="1"/>
          </p:cNvSpPr>
          <p:nvPr/>
        </p:nvSpPr>
        <p:spPr bwMode="auto">
          <a:xfrm>
            <a:off x="10361613" y="2763838"/>
            <a:ext cx="24304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3330575" algn="l"/>
              </a:tabLst>
              <a:defRPr sz="2400">
                <a:solidFill>
                  <a:schemeClr val="tx1"/>
                </a:solidFill>
                <a:latin typeface="Times New Roman" panose="02020603050405020304" pitchFamily="18" charset="0"/>
              </a:defRPr>
            </a:lvl1pPr>
            <a:lvl2pPr marL="742950" indent="-285750">
              <a:tabLst>
                <a:tab pos="3330575" algn="l"/>
              </a:tabLst>
              <a:defRPr sz="2400">
                <a:solidFill>
                  <a:schemeClr val="tx1"/>
                </a:solidFill>
                <a:latin typeface="Times New Roman" panose="02020603050405020304" pitchFamily="18" charset="0"/>
              </a:defRPr>
            </a:lvl2pPr>
            <a:lvl3pPr marL="1143000" indent="-228600">
              <a:tabLst>
                <a:tab pos="3330575" algn="l"/>
              </a:tabLst>
              <a:defRPr sz="2400">
                <a:solidFill>
                  <a:schemeClr val="tx1"/>
                </a:solidFill>
                <a:latin typeface="Times New Roman" panose="02020603050405020304" pitchFamily="18" charset="0"/>
              </a:defRPr>
            </a:lvl3pPr>
            <a:lvl4pPr marL="1600200" indent="-228600">
              <a:tabLst>
                <a:tab pos="3330575" algn="l"/>
              </a:tabLst>
              <a:defRPr sz="2400">
                <a:solidFill>
                  <a:schemeClr val="tx1"/>
                </a:solidFill>
                <a:latin typeface="Times New Roman" panose="02020603050405020304" pitchFamily="18" charset="0"/>
              </a:defRPr>
            </a:lvl4pPr>
            <a:lvl5pPr marL="2057400" indent="-228600">
              <a:tabLst>
                <a:tab pos="3330575" algn="l"/>
              </a:tabLst>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9pPr>
          </a:lstStyle>
          <a:p>
            <a:endParaRPr lang="fr-FR" altLang="fr-FR" dirty="0"/>
          </a:p>
        </p:txBody>
      </p:sp>
      <p:sp>
        <p:nvSpPr>
          <p:cNvPr id="11270" name="Rectangle 11">
            <a:extLst>
              <a:ext uri="{FF2B5EF4-FFF2-40B4-BE49-F238E27FC236}">
                <a16:creationId xmlns:a16="http://schemas.microsoft.com/office/drawing/2014/main" id="{8724FC7F-2E10-4042-AE04-C3F246F48C3F}"/>
              </a:ext>
            </a:extLst>
          </p:cNvPr>
          <p:cNvSpPr>
            <a:spLocks noChangeArrowheads="1"/>
          </p:cNvSpPr>
          <p:nvPr/>
        </p:nvSpPr>
        <p:spPr bwMode="auto">
          <a:xfrm>
            <a:off x="2946493" y="699350"/>
            <a:ext cx="30066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fr-FR" altLang="zh-CN" b="1" dirty="0">
                <a:solidFill>
                  <a:srgbClr val="0000FF"/>
                </a:solidFill>
                <a:latin typeface="Arial" panose="020B0604020202020204" pitchFamily="34" charset="0"/>
                <a:cs typeface="Arial" panose="020B0604020202020204" pitchFamily="34" charset="0"/>
              </a:rPr>
              <a:t>Introduction</a:t>
            </a:r>
            <a:endParaRPr lang="fr-FR" altLang="fr-FR" dirty="0">
              <a:solidFill>
                <a:srgbClr val="0000FF"/>
              </a:solidFill>
              <a:latin typeface="Arial" panose="020B0604020202020204" pitchFamily="34" charset="0"/>
              <a:cs typeface="Arial" panose="020B0604020202020204" pitchFamily="34" charset="0"/>
            </a:endParaRPr>
          </a:p>
        </p:txBody>
      </p:sp>
      <p:sp>
        <p:nvSpPr>
          <p:cNvPr id="11272" name="Rectangle 13">
            <a:extLst>
              <a:ext uri="{FF2B5EF4-FFF2-40B4-BE49-F238E27FC236}">
                <a16:creationId xmlns:a16="http://schemas.microsoft.com/office/drawing/2014/main" id="{54B09375-E80F-472B-9F92-0F7186568EAE}"/>
              </a:ext>
            </a:extLst>
          </p:cNvPr>
          <p:cNvSpPr>
            <a:spLocks noChangeArrowheads="1"/>
          </p:cNvSpPr>
          <p:nvPr/>
        </p:nvSpPr>
        <p:spPr bwMode="auto">
          <a:xfrm>
            <a:off x="0" y="4763"/>
            <a:ext cx="2260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2000" b="1" dirty="0">
                <a:latin typeface="Arial" panose="020B0604020202020204" pitchFamily="34" charset="0"/>
              </a:rPr>
              <a:t>UIA NORMANDIE</a:t>
            </a:r>
            <a:endParaRPr lang="fr-FR" altLang="fr-FR" dirty="0">
              <a:solidFill>
                <a:srgbClr val="CC00CC"/>
              </a:solidFill>
            </a:endParaRPr>
          </a:p>
        </p:txBody>
      </p:sp>
      <p:sp>
        <p:nvSpPr>
          <p:cNvPr id="16" name="ZoneTexte 15">
            <a:extLst>
              <a:ext uri="{FF2B5EF4-FFF2-40B4-BE49-F238E27FC236}">
                <a16:creationId xmlns:a16="http://schemas.microsoft.com/office/drawing/2014/main" id="{DCE70C81-4CFB-4277-AB3D-57E739700353}"/>
              </a:ext>
            </a:extLst>
          </p:cNvPr>
          <p:cNvSpPr txBox="1"/>
          <p:nvPr/>
        </p:nvSpPr>
        <p:spPr>
          <a:xfrm>
            <a:off x="0" y="1466529"/>
            <a:ext cx="8928992" cy="4478662"/>
          </a:xfrm>
          <a:prstGeom prst="rect">
            <a:avLst/>
          </a:prstGeom>
          <a:noFill/>
        </p:spPr>
        <p:txBody>
          <a:bodyPr wrap="square">
            <a:spAutoFit/>
          </a:bodyPr>
          <a:lstStyle/>
          <a:p>
            <a:pPr algn="just">
              <a:lnSpc>
                <a:spcPct val="150000"/>
              </a:lnSpc>
            </a:pPr>
            <a:r>
              <a:rPr lang="fr-FR" sz="1600" b="1" dirty="0">
                <a:effectLst/>
                <a:latin typeface="Arial" panose="020B0604020202020204" pitchFamily="34" charset="0"/>
                <a:ea typeface="Calibri" panose="020F0502020204030204" pitchFamily="34" charset="0"/>
                <a:cs typeface="Arial" panose="020B0604020202020204" pitchFamily="34" charset="0"/>
              </a:rPr>
              <a:t>Les gens ont souvent une perception très erronée du marché et du rôle qu’il joue dans l’organisation de la société. Cela est dû certainement en partie au discours médiatique qui ne témoigne pas d’une réelle compréhension du phénomène.</a:t>
            </a:r>
            <a:endParaRPr lang="fr-FR" sz="1600" b="1"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pPr>
            <a:r>
              <a:rPr lang="fr-FR" sz="1600" b="1" dirty="0">
                <a:effectLst/>
                <a:latin typeface="Arial" panose="020B0604020202020204" pitchFamily="34" charset="0"/>
                <a:ea typeface="Calibri" panose="020F0502020204030204" pitchFamily="34" charset="0"/>
                <a:cs typeface="Arial" panose="020B0604020202020204" pitchFamily="34" charset="0"/>
              </a:rPr>
              <a:t>Aussi loin que l’on remonte dans le temps, on trouve des traces de transactions entre des personnes. La nature de ces transactions, que l’on appelle dans le langage courant « marché », n’est cependant pas la même selon les périodes de l’histoire.</a:t>
            </a:r>
          </a:p>
          <a:p>
            <a:pPr algn="just">
              <a:lnSpc>
                <a:spcPct val="150000"/>
              </a:lnSpc>
            </a:pPr>
            <a:r>
              <a:rPr lang="fr-FR" sz="1600" b="1" dirty="0">
                <a:effectLst/>
                <a:latin typeface="Arial" panose="020B0604020202020204" pitchFamily="34" charset="0"/>
                <a:ea typeface="Calibri" panose="020F0502020204030204" pitchFamily="34" charset="0"/>
                <a:cs typeface="Arial" panose="020B0604020202020204" pitchFamily="34" charset="0"/>
              </a:rPr>
              <a:t>Cette conférence a pour objet de présenter comment le commerce dans l’Antiquité et au Moyen-Âge commença, à partir du 14</a:t>
            </a:r>
            <a:r>
              <a:rPr lang="fr-FR" sz="1600" b="1" baseline="30000" dirty="0">
                <a:effectLst/>
                <a:latin typeface="Arial" panose="020B0604020202020204" pitchFamily="34" charset="0"/>
                <a:ea typeface="Calibri" panose="020F0502020204030204" pitchFamily="34" charset="0"/>
                <a:cs typeface="Arial" panose="020B0604020202020204" pitchFamily="34" charset="0"/>
              </a:rPr>
              <a:t>ème</a:t>
            </a:r>
            <a:r>
              <a:rPr lang="fr-FR" sz="1600" b="1" dirty="0">
                <a:effectLst/>
                <a:latin typeface="Arial" panose="020B0604020202020204" pitchFamily="34" charset="0"/>
                <a:ea typeface="Calibri" panose="020F0502020204030204" pitchFamily="34" charset="0"/>
                <a:cs typeface="Arial" panose="020B0604020202020204" pitchFamily="34" charset="0"/>
              </a:rPr>
              <a:t> siècle, à se transformer en un « marché » dans lequel nous vivons actuellement. Je montrerai que celui-ci s’imposa alors lentement </a:t>
            </a:r>
            <a:r>
              <a:rPr lang="fr-FR" sz="1600" b="1" dirty="0">
                <a:latin typeface="Arial" panose="020B0604020202020204" pitchFamily="34" charset="0"/>
                <a:ea typeface="Calibri" panose="020F0502020204030204" pitchFamily="34" charset="0"/>
                <a:cs typeface="Arial" panose="020B0604020202020204" pitchFamily="34" charset="0"/>
              </a:rPr>
              <a:t>en présentant des caractéristiques que j’expliquerai parce qu’elles permirent d’ordonner </a:t>
            </a:r>
            <a:r>
              <a:rPr lang="fr-FR" sz="1600" b="1" dirty="0">
                <a:effectLst/>
                <a:latin typeface="Arial" panose="020B0604020202020204" pitchFamily="34" charset="0"/>
                <a:ea typeface="Calibri" panose="020F0502020204030204" pitchFamily="34" charset="0"/>
                <a:cs typeface="Arial" panose="020B0604020202020204" pitchFamily="34" charset="0"/>
              </a:rPr>
              <a:t>le monde chaotique et routinier qui le précédait, chaque personne jouant un rôle plus ou moins heureux </a:t>
            </a:r>
            <a:r>
              <a:rPr lang="fr-FR" sz="1600" b="1" dirty="0">
                <a:effectLst/>
                <a:latin typeface="Arial" panose="020B0604020202020204" pitchFamily="34" charset="0"/>
                <a:ea typeface="Calibri" panose="020F0502020204030204" pitchFamily="34" charset="0"/>
                <a:cs typeface="Times New Roman" panose="02020603050405020304" pitchFamily="18" charset="0"/>
              </a:rPr>
              <a:t>mais essentiel à la progression de l'aventure sociale.</a:t>
            </a:r>
            <a:endParaRPr lang="fr-FR" sz="16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3" name="Espace réservé du pied de page 2">
            <a:extLst>
              <a:ext uri="{FF2B5EF4-FFF2-40B4-BE49-F238E27FC236}">
                <a16:creationId xmlns:a16="http://schemas.microsoft.com/office/drawing/2014/main" id="{F823A984-4C92-65DC-09E9-B497691F7A63}"/>
              </a:ext>
            </a:extLst>
          </p:cNvPr>
          <p:cNvSpPr>
            <a:spLocks noGrp="1"/>
          </p:cNvSpPr>
          <p:nvPr>
            <p:ph type="ftr" sz="quarter" idx="11"/>
          </p:nvPr>
        </p:nvSpPr>
        <p:spPr/>
        <p:txBody>
          <a:bodyPr/>
          <a:lstStyle/>
          <a:p>
            <a:pPr>
              <a:defRPr/>
            </a:pPr>
            <a:r>
              <a:rPr lang="fr-FR"/>
              <a:t>Michel Baupin – Histoire du marché, du 14ème siècle à sa "disparition" depuis 1980 – UIA – 2022 / 2023</a:t>
            </a:r>
            <a:endParaRPr lang="fr-FR" dirty="0"/>
          </a:p>
        </p:txBody>
      </p:sp>
      <p:sp>
        <p:nvSpPr>
          <p:cNvPr id="2" name="Rectangle 15">
            <a:extLst>
              <a:ext uri="{FF2B5EF4-FFF2-40B4-BE49-F238E27FC236}">
                <a16:creationId xmlns:a16="http://schemas.microsoft.com/office/drawing/2014/main" id="{F2C9F2E2-B112-562E-44B5-A3D0EC1283A4}"/>
              </a:ext>
            </a:extLst>
          </p:cNvPr>
          <p:cNvSpPr>
            <a:spLocks noChangeArrowheads="1"/>
          </p:cNvSpPr>
          <p:nvPr/>
        </p:nvSpPr>
        <p:spPr bwMode="auto">
          <a:xfrm>
            <a:off x="7956376" y="5974822"/>
            <a:ext cx="561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fr-FR" altLang="zh-CN" dirty="0"/>
              <a:t> </a:t>
            </a:r>
            <a:r>
              <a:rPr lang="fr-FR" altLang="zh-CN" b="1" dirty="0">
                <a:solidFill>
                  <a:srgbClr val="C00000"/>
                </a:solidFill>
                <a:sym typeface="Symbol" panose="05050102010706020507" pitchFamily="18" charset="2"/>
                <a:hlinkClick r:id="rId3" action="ppaction://hlinksldjump">
                  <a:extLst>
                    <a:ext uri="{A12FA001-AC4F-418D-AE19-62706E023703}">
                      <ahyp:hlinkClr xmlns:ahyp="http://schemas.microsoft.com/office/drawing/2018/hyperlinkcolor" val="tx"/>
                    </a:ext>
                  </a:extLst>
                </a:hlinkClick>
              </a:rPr>
              <a:t></a:t>
            </a:r>
            <a:endParaRPr lang="fr-FR" altLang="fr-FR" b="1" dirty="0">
              <a:solidFill>
                <a:srgbClr val="C00000"/>
              </a:solidFill>
              <a:sym typeface="Symbol" panose="05050102010706020507" pitchFamily="18" charset="2"/>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6F9F8BC1-CF06-4002-A310-C54223DD453D}"/>
              </a:ext>
            </a:extLst>
          </p:cNvPr>
          <p:cNvSpPr>
            <a:spLocks noGrp="1"/>
          </p:cNvSpPr>
          <p:nvPr>
            <p:ph type="ftr" sz="quarter" idx="11"/>
          </p:nvPr>
        </p:nvSpPr>
        <p:spPr/>
        <p:txBody>
          <a:bodyPr/>
          <a:lstStyle/>
          <a:p>
            <a:pPr>
              <a:defRPr/>
            </a:pPr>
            <a:r>
              <a:rPr lang="fr-FR"/>
              <a:t>Michel Baupin – Histoire du marché, du 14ème siècle à sa "disparition" depuis 1980 – UIA – 2022 / 2023</a:t>
            </a:r>
            <a:endParaRPr lang="fr-FR" dirty="0"/>
          </a:p>
        </p:txBody>
      </p:sp>
      <p:sp>
        <p:nvSpPr>
          <p:cNvPr id="7" name="ZoneTexte 6">
            <a:extLst>
              <a:ext uri="{FF2B5EF4-FFF2-40B4-BE49-F238E27FC236}">
                <a16:creationId xmlns:a16="http://schemas.microsoft.com/office/drawing/2014/main" id="{A4616AC3-A136-4456-A81E-D4C9DC93701D}"/>
              </a:ext>
            </a:extLst>
          </p:cNvPr>
          <p:cNvSpPr txBox="1"/>
          <p:nvPr/>
        </p:nvSpPr>
        <p:spPr>
          <a:xfrm>
            <a:off x="166491" y="1563467"/>
            <a:ext cx="8827676" cy="4478662"/>
          </a:xfrm>
          <a:prstGeom prst="rect">
            <a:avLst/>
          </a:prstGeom>
          <a:noFill/>
        </p:spPr>
        <p:txBody>
          <a:bodyPr wrap="square">
            <a:spAutoFit/>
          </a:bodyPr>
          <a:lstStyle/>
          <a:p>
            <a:pPr algn="just">
              <a:lnSpc>
                <a:spcPct val="150000"/>
              </a:lnSpc>
            </a:pPr>
            <a:r>
              <a:rPr lang="fr-FR" sz="1600" b="1" dirty="0">
                <a:effectLst/>
                <a:latin typeface="Arial" panose="020B0604020202020204" pitchFamily="34" charset="0"/>
                <a:ea typeface="Calibri" panose="020F0502020204030204" pitchFamily="34" charset="0"/>
                <a:cs typeface="Times New Roman" panose="02020603050405020304" pitchFamily="18" charset="0"/>
              </a:rPr>
              <a:t>De ce fait, le risque n’est plus supporté par ceux qui ont contracté les dettes puisque celles-ci ont été mélangées et coupées en morceaux différents les uns des autres. Il est dilué dans le marché global que l’on suppose être toujours demandeur. Cette pratique est à l’origine des crises financières qui se sont succédées depuis les années1990. Ceci va à l’encontre de la notion même de marché dans lequel toute transaction est individuelle ce qui permet de pouvoir toujours identifier les responsables et de ce fait, d’assurer la santé du marché tout entier et non l’inverse.</a:t>
            </a:r>
          </a:p>
          <a:p>
            <a:pPr algn="just">
              <a:lnSpc>
                <a:spcPct val="150000"/>
              </a:lnSpc>
            </a:pPr>
            <a:r>
              <a:rPr lang="fr-FR" sz="1600" b="1" dirty="0">
                <a:latin typeface="Arial" panose="020B0604020202020204" pitchFamily="34" charset="0"/>
                <a:ea typeface="Calibri" panose="020F0502020204030204" pitchFamily="34" charset="0"/>
                <a:cs typeface="Times New Roman" panose="02020603050405020304" pitchFamily="18" charset="0"/>
              </a:rPr>
              <a:t>C’est pour cette raison que nous pouvons dire que les marchés ont « disparu ».</a:t>
            </a:r>
            <a:r>
              <a:rPr lang="fr-FR" sz="1600" b="1" dirty="0">
                <a:effectLst/>
                <a:latin typeface="Arial" panose="020B0604020202020204" pitchFamily="34" charset="0"/>
                <a:ea typeface="Calibri" panose="020F0502020204030204" pitchFamily="34" charset="0"/>
                <a:cs typeface="Times New Roman" panose="02020603050405020304" pitchFamily="18" charset="0"/>
              </a:rPr>
              <a:t> </a:t>
            </a:r>
          </a:p>
          <a:p>
            <a:pPr algn="just">
              <a:lnSpc>
                <a:spcPct val="150000"/>
              </a:lnSpc>
            </a:pPr>
            <a:endParaRPr lang="fr-FR" sz="1600" b="1"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pPr>
            <a:r>
              <a:rPr lang="fr-FR" sz="1600" b="1" dirty="0">
                <a:effectLst/>
                <a:latin typeface="Arial" panose="020B0604020202020204" pitchFamily="34" charset="0"/>
                <a:ea typeface="Calibri" panose="020F0502020204030204" pitchFamily="34" charset="0"/>
                <a:cs typeface="Times New Roman" panose="02020603050405020304" pitchFamily="18" charset="0"/>
              </a:rPr>
              <a:t>Cette « disparition » des marchés est d’autant plus inquiétante que la pratique des affaires montre clairement qu’au cours de l’histoire, ils se sont toujours développés durant des périodes de paix !</a:t>
            </a:r>
          </a:p>
        </p:txBody>
      </p:sp>
      <p:sp>
        <p:nvSpPr>
          <p:cNvPr id="8" name="ZoneTexte 7">
            <a:extLst>
              <a:ext uri="{FF2B5EF4-FFF2-40B4-BE49-F238E27FC236}">
                <a16:creationId xmlns:a16="http://schemas.microsoft.com/office/drawing/2014/main" id="{1757ADE8-D48E-49DD-85EF-548406D8F3A7}"/>
              </a:ext>
            </a:extLst>
          </p:cNvPr>
          <p:cNvSpPr txBox="1"/>
          <p:nvPr/>
        </p:nvSpPr>
        <p:spPr>
          <a:xfrm>
            <a:off x="259849" y="831778"/>
            <a:ext cx="8734318" cy="461665"/>
          </a:xfrm>
          <a:prstGeom prst="rect">
            <a:avLst/>
          </a:prstGeom>
          <a:noFill/>
        </p:spPr>
        <p:txBody>
          <a:bodyPr wrap="square">
            <a:spAutoFit/>
          </a:bodyPr>
          <a:lstStyle/>
          <a:p>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La « disparition » du marché à partir des années 1980 (4/4)</a:t>
            </a:r>
            <a:endParaRPr lang="fr-FR" dirty="0">
              <a:solidFill>
                <a:srgbClr val="0000FF"/>
              </a:solidFill>
            </a:endParaRPr>
          </a:p>
        </p:txBody>
      </p:sp>
      <p:sp>
        <p:nvSpPr>
          <p:cNvPr id="6" name="ZoneTexte 5">
            <a:extLst>
              <a:ext uri="{FF2B5EF4-FFF2-40B4-BE49-F238E27FC236}">
                <a16:creationId xmlns:a16="http://schemas.microsoft.com/office/drawing/2014/main" id="{FADEAD66-1223-439B-A214-93383F4400A4}"/>
              </a:ext>
            </a:extLst>
          </p:cNvPr>
          <p:cNvSpPr txBox="1"/>
          <p:nvPr/>
        </p:nvSpPr>
        <p:spPr>
          <a:xfrm>
            <a:off x="8244408" y="5982384"/>
            <a:ext cx="569096" cy="461665"/>
          </a:xfrm>
          <a:prstGeom prst="rect">
            <a:avLst/>
          </a:prstGeom>
          <a:noFill/>
        </p:spPr>
        <p:txBody>
          <a:bodyPr wrap="square">
            <a:spAutoFit/>
          </a:bodyPr>
          <a:lstStyle/>
          <a:p>
            <a:r>
              <a:rPr lang="fr-FR" altLang="zh-CN" b="1" dirty="0">
                <a:solidFill>
                  <a:srgbClr val="FF0000"/>
                </a:solidFill>
                <a:sym typeface="Symbol" panose="05050102010706020507" pitchFamily="18" charset="2"/>
                <a:hlinkClick r:id="rId2" action="ppaction://hlinksldjump">
                  <a:extLst>
                    <a:ext uri="{A12FA001-AC4F-418D-AE19-62706E023703}">
                      <ahyp:hlinkClr xmlns:ahyp="http://schemas.microsoft.com/office/drawing/2018/hyperlinkcolor" val="tx"/>
                    </a:ext>
                  </a:extLst>
                </a:hlinkClick>
              </a:rPr>
              <a:t></a:t>
            </a:r>
            <a:endParaRPr lang="fr-FR" dirty="0">
              <a:solidFill>
                <a:srgbClr val="FF0000"/>
              </a:solidFill>
            </a:endParaRPr>
          </a:p>
        </p:txBody>
      </p:sp>
    </p:spTree>
    <p:extLst>
      <p:ext uri="{BB962C8B-B14F-4D97-AF65-F5344CB8AC3E}">
        <p14:creationId xmlns:p14="http://schemas.microsoft.com/office/powerpoint/2010/main" val="42799572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37">
            <a:extLst>
              <a:ext uri="{FF2B5EF4-FFF2-40B4-BE49-F238E27FC236}">
                <a16:creationId xmlns:a16="http://schemas.microsoft.com/office/drawing/2014/main" id="{39D8E600-6734-40B0-9772-7F4788806F9B}"/>
              </a:ext>
            </a:extLst>
          </p:cNvPr>
          <p:cNvSpPr>
            <a:spLocks noChangeArrowheads="1"/>
          </p:cNvSpPr>
          <p:nvPr/>
        </p:nvSpPr>
        <p:spPr bwMode="auto">
          <a:xfrm>
            <a:off x="10058400" y="21336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endParaRPr lang="fr-FR" altLang="fr-FR" dirty="0"/>
          </a:p>
        </p:txBody>
      </p:sp>
      <p:sp>
        <p:nvSpPr>
          <p:cNvPr id="19459" name="Rectangle 45">
            <a:extLst>
              <a:ext uri="{FF2B5EF4-FFF2-40B4-BE49-F238E27FC236}">
                <a16:creationId xmlns:a16="http://schemas.microsoft.com/office/drawing/2014/main" id="{EB8EFA57-453E-47C1-A7C4-F7D95C74C638}"/>
              </a:ext>
            </a:extLst>
          </p:cNvPr>
          <p:cNvSpPr>
            <a:spLocks noChangeArrowheads="1"/>
          </p:cNvSpPr>
          <p:nvPr/>
        </p:nvSpPr>
        <p:spPr bwMode="auto">
          <a:xfrm>
            <a:off x="3635375" y="2708275"/>
            <a:ext cx="2295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3330575" algn="l"/>
              </a:tabLst>
              <a:defRPr sz="2400">
                <a:solidFill>
                  <a:schemeClr val="tx1"/>
                </a:solidFill>
                <a:latin typeface="Times New Roman" panose="02020603050405020304" pitchFamily="18" charset="0"/>
              </a:defRPr>
            </a:lvl1pPr>
            <a:lvl2pPr marL="742950" indent="-285750">
              <a:tabLst>
                <a:tab pos="3330575" algn="l"/>
              </a:tabLst>
              <a:defRPr sz="2400">
                <a:solidFill>
                  <a:schemeClr val="tx1"/>
                </a:solidFill>
                <a:latin typeface="Times New Roman" panose="02020603050405020304" pitchFamily="18" charset="0"/>
              </a:defRPr>
            </a:lvl2pPr>
            <a:lvl3pPr marL="1143000" indent="-228600">
              <a:tabLst>
                <a:tab pos="3330575" algn="l"/>
              </a:tabLst>
              <a:defRPr sz="2400">
                <a:solidFill>
                  <a:schemeClr val="tx1"/>
                </a:solidFill>
                <a:latin typeface="Times New Roman" panose="02020603050405020304" pitchFamily="18" charset="0"/>
              </a:defRPr>
            </a:lvl3pPr>
            <a:lvl4pPr marL="1600200" indent="-228600">
              <a:tabLst>
                <a:tab pos="3330575" algn="l"/>
              </a:tabLst>
              <a:defRPr sz="2400">
                <a:solidFill>
                  <a:schemeClr val="tx1"/>
                </a:solidFill>
                <a:latin typeface="Times New Roman" panose="02020603050405020304" pitchFamily="18" charset="0"/>
              </a:defRPr>
            </a:lvl4pPr>
            <a:lvl5pPr marL="2057400" indent="-228600">
              <a:tabLst>
                <a:tab pos="3330575" algn="l"/>
              </a:tabLst>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9pPr>
          </a:lstStyle>
          <a:p>
            <a:endParaRPr lang="fr-FR" altLang="fr-FR" dirty="0"/>
          </a:p>
        </p:txBody>
      </p:sp>
      <p:grpSp>
        <p:nvGrpSpPr>
          <p:cNvPr id="19460" name="Group 49">
            <a:extLst>
              <a:ext uri="{FF2B5EF4-FFF2-40B4-BE49-F238E27FC236}">
                <a16:creationId xmlns:a16="http://schemas.microsoft.com/office/drawing/2014/main" id="{9D839E0B-7E27-4FD9-9F95-2826096BCB1D}"/>
              </a:ext>
            </a:extLst>
          </p:cNvPr>
          <p:cNvGrpSpPr>
            <a:grpSpLocks/>
          </p:cNvGrpSpPr>
          <p:nvPr/>
        </p:nvGrpSpPr>
        <p:grpSpPr bwMode="auto">
          <a:xfrm>
            <a:off x="3692525" y="2809875"/>
            <a:ext cx="6346825" cy="0"/>
            <a:chOff x="28" y="0"/>
            <a:chExt cx="3998" cy="0"/>
          </a:xfrm>
        </p:grpSpPr>
        <p:sp>
          <p:nvSpPr>
            <p:cNvPr id="19465" name="Rectangle 44">
              <a:extLst>
                <a:ext uri="{FF2B5EF4-FFF2-40B4-BE49-F238E27FC236}">
                  <a16:creationId xmlns:a16="http://schemas.microsoft.com/office/drawing/2014/main" id="{193D4409-7832-4638-B2A7-854E030167D0}"/>
                </a:ext>
              </a:extLst>
            </p:cNvPr>
            <p:cNvSpPr>
              <a:spLocks noChangeArrowheads="1"/>
            </p:cNvSpPr>
            <p:nvPr/>
          </p:nvSpPr>
          <p:spPr bwMode="auto">
            <a:xfrm>
              <a:off x="28" y="0"/>
              <a:ext cx="1446"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fr-FR" altLang="fr-FR" dirty="0"/>
            </a:p>
          </p:txBody>
        </p:sp>
        <p:sp>
          <p:nvSpPr>
            <p:cNvPr id="19466" name="Rectangle 46">
              <a:extLst>
                <a:ext uri="{FF2B5EF4-FFF2-40B4-BE49-F238E27FC236}">
                  <a16:creationId xmlns:a16="http://schemas.microsoft.com/office/drawing/2014/main" id="{B4642381-CAD9-4B4B-9039-CE59D656AFFB}"/>
                </a:ext>
              </a:extLst>
            </p:cNvPr>
            <p:cNvSpPr>
              <a:spLocks noChangeArrowheads="1" noTextEdit="1"/>
            </p:cNvSpPr>
            <p:nvPr/>
          </p:nvSpPr>
          <p:spPr bwMode="auto">
            <a:xfrm>
              <a:off x="1474" y="0"/>
              <a:ext cx="1021"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fr-FR" dirty="0"/>
            </a:p>
          </p:txBody>
        </p:sp>
        <p:sp>
          <p:nvSpPr>
            <p:cNvPr id="19467" name="Rectangle 47">
              <a:extLst>
                <a:ext uri="{FF2B5EF4-FFF2-40B4-BE49-F238E27FC236}">
                  <a16:creationId xmlns:a16="http://schemas.microsoft.com/office/drawing/2014/main" id="{81D04B36-AEA6-4676-ADBA-50B0244F0EC1}"/>
                </a:ext>
              </a:extLst>
            </p:cNvPr>
            <p:cNvSpPr>
              <a:spLocks noChangeArrowheads="1"/>
            </p:cNvSpPr>
            <p:nvPr/>
          </p:nvSpPr>
          <p:spPr bwMode="auto">
            <a:xfrm>
              <a:off x="2495" y="0"/>
              <a:ext cx="1531"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fr-FR" altLang="fr-FR" dirty="0"/>
            </a:p>
          </p:txBody>
        </p:sp>
      </p:grpSp>
      <p:sp>
        <p:nvSpPr>
          <p:cNvPr id="19461" name="Rectangle 48">
            <a:extLst>
              <a:ext uri="{FF2B5EF4-FFF2-40B4-BE49-F238E27FC236}">
                <a16:creationId xmlns:a16="http://schemas.microsoft.com/office/drawing/2014/main" id="{A3AE46CB-CB75-4635-8E51-D066CBD2AD7E}"/>
              </a:ext>
            </a:extLst>
          </p:cNvPr>
          <p:cNvSpPr>
            <a:spLocks noChangeArrowheads="1"/>
          </p:cNvSpPr>
          <p:nvPr/>
        </p:nvSpPr>
        <p:spPr bwMode="auto">
          <a:xfrm>
            <a:off x="10361613" y="2763838"/>
            <a:ext cx="24304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3330575" algn="l"/>
              </a:tabLst>
              <a:defRPr sz="2400">
                <a:solidFill>
                  <a:schemeClr val="tx1"/>
                </a:solidFill>
                <a:latin typeface="Times New Roman" panose="02020603050405020304" pitchFamily="18" charset="0"/>
              </a:defRPr>
            </a:lvl1pPr>
            <a:lvl2pPr marL="742950" indent="-285750">
              <a:tabLst>
                <a:tab pos="3330575" algn="l"/>
              </a:tabLst>
              <a:defRPr sz="2400">
                <a:solidFill>
                  <a:schemeClr val="tx1"/>
                </a:solidFill>
                <a:latin typeface="Times New Roman" panose="02020603050405020304" pitchFamily="18" charset="0"/>
              </a:defRPr>
            </a:lvl2pPr>
            <a:lvl3pPr marL="1143000" indent="-228600">
              <a:tabLst>
                <a:tab pos="3330575" algn="l"/>
              </a:tabLst>
              <a:defRPr sz="2400">
                <a:solidFill>
                  <a:schemeClr val="tx1"/>
                </a:solidFill>
                <a:latin typeface="Times New Roman" panose="02020603050405020304" pitchFamily="18" charset="0"/>
              </a:defRPr>
            </a:lvl3pPr>
            <a:lvl4pPr marL="1600200" indent="-228600">
              <a:tabLst>
                <a:tab pos="3330575" algn="l"/>
              </a:tabLst>
              <a:defRPr sz="2400">
                <a:solidFill>
                  <a:schemeClr val="tx1"/>
                </a:solidFill>
                <a:latin typeface="Times New Roman" panose="02020603050405020304" pitchFamily="18" charset="0"/>
              </a:defRPr>
            </a:lvl4pPr>
            <a:lvl5pPr marL="2057400" indent="-228600">
              <a:tabLst>
                <a:tab pos="3330575" algn="l"/>
              </a:tabLst>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9pPr>
          </a:lstStyle>
          <a:p>
            <a:endParaRPr lang="fr-FR" altLang="fr-FR" dirty="0"/>
          </a:p>
        </p:txBody>
      </p:sp>
      <p:sp>
        <p:nvSpPr>
          <p:cNvPr id="19463" name="Rectangle 15">
            <a:extLst>
              <a:ext uri="{FF2B5EF4-FFF2-40B4-BE49-F238E27FC236}">
                <a16:creationId xmlns:a16="http://schemas.microsoft.com/office/drawing/2014/main" id="{000F99F5-DAB2-4965-B357-3E14949227B3}"/>
              </a:ext>
            </a:extLst>
          </p:cNvPr>
          <p:cNvSpPr>
            <a:spLocks noChangeArrowheads="1"/>
          </p:cNvSpPr>
          <p:nvPr/>
        </p:nvSpPr>
        <p:spPr bwMode="auto">
          <a:xfrm>
            <a:off x="0" y="4763"/>
            <a:ext cx="2260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2000" b="1">
                <a:latin typeface="Arial" panose="020B0604020202020204" pitchFamily="34" charset="0"/>
              </a:rPr>
              <a:t>UIA NORMANDIE</a:t>
            </a:r>
            <a:endParaRPr lang="fr-FR" altLang="fr-FR">
              <a:solidFill>
                <a:srgbClr val="CC00CC"/>
              </a:solidFill>
            </a:endParaRPr>
          </a:p>
        </p:txBody>
      </p:sp>
      <p:sp>
        <p:nvSpPr>
          <p:cNvPr id="14" name="Rectangle 13">
            <a:extLst>
              <a:ext uri="{FF2B5EF4-FFF2-40B4-BE49-F238E27FC236}">
                <a16:creationId xmlns:a16="http://schemas.microsoft.com/office/drawing/2014/main" id="{027D1612-4B0F-4C07-B8F6-CCB4DE329603}"/>
              </a:ext>
            </a:extLst>
          </p:cNvPr>
          <p:cNvSpPr/>
          <p:nvPr/>
        </p:nvSpPr>
        <p:spPr>
          <a:xfrm>
            <a:off x="7956376" y="5847262"/>
            <a:ext cx="489236" cy="461665"/>
          </a:xfrm>
          <a:prstGeom prst="rect">
            <a:avLst/>
          </a:prstGeom>
        </p:spPr>
        <p:txBody>
          <a:bodyPr wrap="none">
            <a:spAutoFit/>
          </a:bodyPr>
          <a:lstStyle/>
          <a:p>
            <a:r>
              <a:rPr lang="fr-FR" altLang="zh-CN" b="1" dirty="0">
                <a:solidFill>
                  <a:srgbClr val="FF0000"/>
                </a:solidFill>
                <a:sym typeface="Symbol" panose="05050102010706020507" pitchFamily="18" charset="2"/>
                <a:hlinkClick r:id="rId3" action="ppaction://hlinksldjump">
                  <a:extLst>
                    <a:ext uri="{A12FA001-AC4F-418D-AE19-62706E023703}">
                      <ahyp:hlinkClr xmlns:ahyp="http://schemas.microsoft.com/office/drawing/2018/hyperlinkcolor" val="tx"/>
                    </a:ext>
                  </a:extLst>
                </a:hlinkClick>
              </a:rPr>
              <a:t></a:t>
            </a:r>
            <a:endParaRPr lang="fr-FR" dirty="0">
              <a:solidFill>
                <a:srgbClr val="FF0000"/>
              </a:solidFill>
            </a:endParaRPr>
          </a:p>
        </p:txBody>
      </p:sp>
      <p:sp>
        <p:nvSpPr>
          <p:cNvPr id="3" name="Rectangle 2">
            <a:extLst>
              <a:ext uri="{FF2B5EF4-FFF2-40B4-BE49-F238E27FC236}">
                <a16:creationId xmlns:a16="http://schemas.microsoft.com/office/drawing/2014/main" id="{664DC0AF-A072-4F43-A819-8CE82EED4CF0}"/>
              </a:ext>
            </a:extLst>
          </p:cNvPr>
          <p:cNvSpPr/>
          <p:nvPr/>
        </p:nvSpPr>
        <p:spPr>
          <a:xfrm>
            <a:off x="2843808" y="731670"/>
            <a:ext cx="3312368" cy="461665"/>
          </a:xfrm>
          <a:prstGeom prst="rect">
            <a:avLst/>
          </a:prstGeom>
        </p:spPr>
        <p:txBody>
          <a:bodyPr wrap="square">
            <a:spAutoFit/>
          </a:bodyPr>
          <a:lstStyle/>
          <a:p>
            <a:pPr algn="ctr"/>
            <a:r>
              <a:rPr lang="fr-FR" altLang="zh-CN" b="1" dirty="0">
                <a:solidFill>
                  <a:srgbClr val="0000FF"/>
                </a:solidFill>
                <a:latin typeface="Arial" panose="020B0604020202020204" pitchFamily="34" charset="0"/>
              </a:rPr>
              <a:t>Conclusion (1/2)</a:t>
            </a:r>
            <a:endParaRPr lang="fr-FR" altLang="zh-CN" b="1" dirty="0">
              <a:solidFill>
                <a:srgbClr val="0000FF"/>
              </a:solidFill>
              <a:latin typeface="Arial" panose="020B0604020202020204" pitchFamily="34" charset="0"/>
              <a:cs typeface="Arial" panose="020B0604020202020204" pitchFamily="34" charset="0"/>
            </a:endParaRPr>
          </a:p>
        </p:txBody>
      </p:sp>
      <p:sp>
        <p:nvSpPr>
          <p:cNvPr id="2" name="Espace réservé du pied de page 1">
            <a:extLst>
              <a:ext uri="{FF2B5EF4-FFF2-40B4-BE49-F238E27FC236}">
                <a16:creationId xmlns:a16="http://schemas.microsoft.com/office/drawing/2014/main" id="{4F85AB53-DB78-4591-8F5A-CBC1CBAB2D85}"/>
              </a:ext>
            </a:extLst>
          </p:cNvPr>
          <p:cNvSpPr>
            <a:spLocks noGrp="1"/>
          </p:cNvSpPr>
          <p:nvPr>
            <p:ph type="ftr" sz="quarter" idx="11"/>
          </p:nvPr>
        </p:nvSpPr>
        <p:spPr/>
        <p:txBody>
          <a:bodyPr/>
          <a:lstStyle/>
          <a:p>
            <a:pPr>
              <a:defRPr/>
            </a:pPr>
            <a:r>
              <a:rPr lang="fr-FR"/>
              <a:t>Michel Baupin – Histoire du marché, du 14ème siècle à sa "disparition" depuis 1980 – UIA – 2022 / 2023</a:t>
            </a:r>
          </a:p>
        </p:txBody>
      </p:sp>
      <p:sp>
        <p:nvSpPr>
          <p:cNvPr id="15" name="ZoneTexte 14">
            <a:extLst>
              <a:ext uri="{FF2B5EF4-FFF2-40B4-BE49-F238E27FC236}">
                <a16:creationId xmlns:a16="http://schemas.microsoft.com/office/drawing/2014/main" id="{629B7A63-E037-4939-9259-AD728A56D6F4}"/>
              </a:ext>
            </a:extLst>
          </p:cNvPr>
          <p:cNvSpPr txBox="1"/>
          <p:nvPr/>
        </p:nvSpPr>
        <p:spPr>
          <a:xfrm>
            <a:off x="289779" y="1211141"/>
            <a:ext cx="8565305" cy="4849148"/>
          </a:xfrm>
          <a:prstGeom prst="rect">
            <a:avLst/>
          </a:prstGeom>
          <a:noFill/>
        </p:spPr>
        <p:txBody>
          <a:bodyPr wrap="square">
            <a:spAutoFit/>
          </a:bodyPr>
          <a:lstStyle/>
          <a:p>
            <a:pPr algn="just">
              <a:lnSpc>
                <a:spcPct val="150000"/>
              </a:lnSpc>
            </a:pPr>
            <a:r>
              <a:rPr lang="fr-FR" sz="1600" b="1" dirty="0">
                <a:effectLst/>
                <a:latin typeface="Arial" panose="020B0604020202020204" pitchFamily="34" charset="0"/>
                <a:ea typeface="Calibri" panose="020F0502020204030204" pitchFamily="34" charset="0"/>
                <a:cs typeface="Times New Roman" panose="02020603050405020304" pitchFamily="18" charset="0"/>
              </a:rPr>
              <a:t>Lorsque l’offre sur le marché fonctionne dans de bonnes conditions de concurrence permettant de régler rationnellement le fonctionnement de l’économie, le prix est fonction de cette grandeur objective qu’est le temps de travail. Ce fut le cas des marchés jusqu’à la première Guerre mondiale.</a:t>
            </a:r>
          </a:p>
          <a:p>
            <a:pPr algn="just">
              <a:lnSpc>
                <a:spcPct val="150000"/>
              </a:lnSpc>
            </a:pPr>
            <a:r>
              <a:rPr lang="fr-FR" sz="1600" b="1" dirty="0">
                <a:effectLst/>
                <a:latin typeface="Arial" panose="020B0604020202020204" pitchFamily="34" charset="0"/>
                <a:ea typeface="Calibri" panose="020F0502020204030204" pitchFamily="34" charset="0"/>
                <a:cs typeface="Times New Roman" panose="02020603050405020304" pitchFamily="18" charset="0"/>
              </a:rPr>
              <a:t>Ensuite, le prix fut fondé sur la demande qui est fonction de cette </a:t>
            </a:r>
            <a:r>
              <a:rPr lang="fr-FR" sz="16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notion hautement psychologique</a:t>
            </a:r>
            <a:r>
              <a:rPr lang="fr-FR" sz="1600" b="1" dirty="0">
                <a:effectLst/>
                <a:latin typeface="Arial" panose="020B0604020202020204" pitchFamily="34" charset="0"/>
                <a:ea typeface="Calibri" panose="020F0502020204030204" pitchFamily="34" charset="0"/>
                <a:cs typeface="Times New Roman" panose="02020603050405020304" pitchFamily="18" charset="0"/>
              </a:rPr>
              <a:t> et subjective qu’est le besoin et en faisant de celle-ci le moteur de la croissance et du plein emploi. C’était encourager la recherche de la satisfaction immédiate maximale au détriment de celle des besoins futurs dont ceux qui sont collectifs et qui permettent un mode de vie apaisant en ne gaspillant pas de manière inconsidérée les ressources naturelles.</a:t>
            </a:r>
          </a:p>
          <a:p>
            <a:pPr algn="just">
              <a:lnSpc>
                <a:spcPct val="150000"/>
              </a:lnSpc>
            </a:pPr>
            <a:r>
              <a:rPr lang="fr-FR" sz="1600" b="1" dirty="0">
                <a:effectLst/>
                <a:latin typeface="Arial" panose="020B0604020202020204" pitchFamily="34" charset="0"/>
                <a:ea typeface="Calibri" panose="020F0502020204030204" pitchFamily="34" charset="0"/>
                <a:cs typeface="Times New Roman" panose="02020603050405020304" pitchFamily="18" charset="0"/>
              </a:rPr>
              <a:t>Avec les multiples interventions de l’Etat pour favoriser tel groupe social un jour et un autre le lendemain, il n’y a plus </a:t>
            </a:r>
            <a:r>
              <a:rPr lang="fr-FR" sz="1600" b="1">
                <a:effectLst/>
                <a:latin typeface="Arial" panose="020B0604020202020204" pitchFamily="34" charset="0"/>
                <a:ea typeface="Calibri" panose="020F0502020204030204" pitchFamily="34" charset="0"/>
                <a:cs typeface="Times New Roman" panose="02020603050405020304" pitchFamily="18" charset="0"/>
              </a:rPr>
              <a:t>de marchés </a:t>
            </a:r>
            <a:r>
              <a:rPr lang="fr-FR" sz="1600" b="1" dirty="0">
                <a:effectLst/>
                <a:latin typeface="Arial" panose="020B0604020202020204" pitchFamily="34" charset="0"/>
                <a:ea typeface="Calibri" panose="020F0502020204030204" pitchFamily="34" charset="0"/>
                <a:cs typeface="Times New Roman" panose="02020603050405020304" pitchFamily="18" charset="0"/>
              </a:rPr>
              <a:t>fonctionnant dans de bonnes conditions de concurrence capables de structurer la société. Ceux-ci ont « disparu ».</a:t>
            </a:r>
            <a:endParaRPr lang="fr-FR" sz="1600" dirty="0"/>
          </a:p>
        </p:txBody>
      </p:sp>
    </p:spTree>
    <p:extLst>
      <p:ext uri="{BB962C8B-B14F-4D97-AF65-F5344CB8AC3E}">
        <p14:creationId xmlns:p14="http://schemas.microsoft.com/office/powerpoint/2010/main" val="1162557615"/>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37">
            <a:extLst>
              <a:ext uri="{FF2B5EF4-FFF2-40B4-BE49-F238E27FC236}">
                <a16:creationId xmlns:a16="http://schemas.microsoft.com/office/drawing/2014/main" id="{39D8E600-6734-40B0-9772-7F4788806F9B}"/>
              </a:ext>
            </a:extLst>
          </p:cNvPr>
          <p:cNvSpPr>
            <a:spLocks noChangeArrowheads="1"/>
          </p:cNvSpPr>
          <p:nvPr/>
        </p:nvSpPr>
        <p:spPr bwMode="auto">
          <a:xfrm>
            <a:off x="10058400" y="21336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endParaRPr lang="fr-FR" altLang="fr-FR" dirty="0"/>
          </a:p>
        </p:txBody>
      </p:sp>
      <p:sp>
        <p:nvSpPr>
          <p:cNvPr id="19459" name="Rectangle 45">
            <a:extLst>
              <a:ext uri="{FF2B5EF4-FFF2-40B4-BE49-F238E27FC236}">
                <a16:creationId xmlns:a16="http://schemas.microsoft.com/office/drawing/2014/main" id="{EB8EFA57-453E-47C1-A7C4-F7D95C74C638}"/>
              </a:ext>
            </a:extLst>
          </p:cNvPr>
          <p:cNvSpPr>
            <a:spLocks noChangeArrowheads="1"/>
          </p:cNvSpPr>
          <p:nvPr/>
        </p:nvSpPr>
        <p:spPr bwMode="auto">
          <a:xfrm>
            <a:off x="3635375" y="2708275"/>
            <a:ext cx="2295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3330575" algn="l"/>
              </a:tabLst>
              <a:defRPr sz="2400">
                <a:solidFill>
                  <a:schemeClr val="tx1"/>
                </a:solidFill>
                <a:latin typeface="Times New Roman" panose="02020603050405020304" pitchFamily="18" charset="0"/>
              </a:defRPr>
            </a:lvl1pPr>
            <a:lvl2pPr marL="742950" indent="-285750">
              <a:tabLst>
                <a:tab pos="3330575" algn="l"/>
              </a:tabLst>
              <a:defRPr sz="2400">
                <a:solidFill>
                  <a:schemeClr val="tx1"/>
                </a:solidFill>
                <a:latin typeface="Times New Roman" panose="02020603050405020304" pitchFamily="18" charset="0"/>
              </a:defRPr>
            </a:lvl2pPr>
            <a:lvl3pPr marL="1143000" indent="-228600">
              <a:tabLst>
                <a:tab pos="3330575" algn="l"/>
              </a:tabLst>
              <a:defRPr sz="2400">
                <a:solidFill>
                  <a:schemeClr val="tx1"/>
                </a:solidFill>
                <a:latin typeface="Times New Roman" panose="02020603050405020304" pitchFamily="18" charset="0"/>
              </a:defRPr>
            </a:lvl3pPr>
            <a:lvl4pPr marL="1600200" indent="-228600">
              <a:tabLst>
                <a:tab pos="3330575" algn="l"/>
              </a:tabLst>
              <a:defRPr sz="2400">
                <a:solidFill>
                  <a:schemeClr val="tx1"/>
                </a:solidFill>
                <a:latin typeface="Times New Roman" panose="02020603050405020304" pitchFamily="18" charset="0"/>
              </a:defRPr>
            </a:lvl4pPr>
            <a:lvl5pPr marL="2057400" indent="-228600">
              <a:tabLst>
                <a:tab pos="3330575" algn="l"/>
              </a:tabLst>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9pPr>
          </a:lstStyle>
          <a:p>
            <a:endParaRPr lang="fr-FR" altLang="fr-FR" dirty="0"/>
          </a:p>
        </p:txBody>
      </p:sp>
      <p:grpSp>
        <p:nvGrpSpPr>
          <p:cNvPr id="19460" name="Group 49">
            <a:extLst>
              <a:ext uri="{FF2B5EF4-FFF2-40B4-BE49-F238E27FC236}">
                <a16:creationId xmlns:a16="http://schemas.microsoft.com/office/drawing/2014/main" id="{9D839E0B-7E27-4FD9-9F95-2826096BCB1D}"/>
              </a:ext>
            </a:extLst>
          </p:cNvPr>
          <p:cNvGrpSpPr>
            <a:grpSpLocks/>
          </p:cNvGrpSpPr>
          <p:nvPr/>
        </p:nvGrpSpPr>
        <p:grpSpPr bwMode="auto">
          <a:xfrm>
            <a:off x="3692525" y="2809875"/>
            <a:ext cx="6346825" cy="0"/>
            <a:chOff x="28" y="0"/>
            <a:chExt cx="3998" cy="0"/>
          </a:xfrm>
        </p:grpSpPr>
        <p:sp>
          <p:nvSpPr>
            <p:cNvPr id="19465" name="Rectangle 44">
              <a:extLst>
                <a:ext uri="{FF2B5EF4-FFF2-40B4-BE49-F238E27FC236}">
                  <a16:creationId xmlns:a16="http://schemas.microsoft.com/office/drawing/2014/main" id="{193D4409-7832-4638-B2A7-854E030167D0}"/>
                </a:ext>
              </a:extLst>
            </p:cNvPr>
            <p:cNvSpPr>
              <a:spLocks noChangeArrowheads="1"/>
            </p:cNvSpPr>
            <p:nvPr/>
          </p:nvSpPr>
          <p:spPr bwMode="auto">
            <a:xfrm>
              <a:off x="28" y="0"/>
              <a:ext cx="1446"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fr-FR" altLang="fr-FR" dirty="0"/>
            </a:p>
          </p:txBody>
        </p:sp>
        <p:sp>
          <p:nvSpPr>
            <p:cNvPr id="19466" name="Rectangle 46">
              <a:extLst>
                <a:ext uri="{FF2B5EF4-FFF2-40B4-BE49-F238E27FC236}">
                  <a16:creationId xmlns:a16="http://schemas.microsoft.com/office/drawing/2014/main" id="{B4642381-CAD9-4B4B-9039-CE59D656AFFB}"/>
                </a:ext>
              </a:extLst>
            </p:cNvPr>
            <p:cNvSpPr>
              <a:spLocks noChangeArrowheads="1" noTextEdit="1"/>
            </p:cNvSpPr>
            <p:nvPr/>
          </p:nvSpPr>
          <p:spPr bwMode="auto">
            <a:xfrm>
              <a:off x="1474" y="0"/>
              <a:ext cx="1021"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fr-FR" dirty="0"/>
            </a:p>
          </p:txBody>
        </p:sp>
        <p:sp>
          <p:nvSpPr>
            <p:cNvPr id="19467" name="Rectangle 47">
              <a:extLst>
                <a:ext uri="{FF2B5EF4-FFF2-40B4-BE49-F238E27FC236}">
                  <a16:creationId xmlns:a16="http://schemas.microsoft.com/office/drawing/2014/main" id="{81D04B36-AEA6-4676-ADBA-50B0244F0EC1}"/>
                </a:ext>
              </a:extLst>
            </p:cNvPr>
            <p:cNvSpPr>
              <a:spLocks noChangeArrowheads="1"/>
            </p:cNvSpPr>
            <p:nvPr/>
          </p:nvSpPr>
          <p:spPr bwMode="auto">
            <a:xfrm>
              <a:off x="2495" y="0"/>
              <a:ext cx="1531"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fr-FR" altLang="fr-FR" dirty="0"/>
            </a:p>
          </p:txBody>
        </p:sp>
      </p:grpSp>
      <p:sp>
        <p:nvSpPr>
          <p:cNvPr id="19461" name="Rectangle 48">
            <a:extLst>
              <a:ext uri="{FF2B5EF4-FFF2-40B4-BE49-F238E27FC236}">
                <a16:creationId xmlns:a16="http://schemas.microsoft.com/office/drawing/2014/main" id="{A3AE46CB-CB75-4635-8E51-D066CBD2AD7E}"/>
              </a:ext>
            </a:extLst>
          </p:cNvPr>
          <p:cNvSpPr>
            <a:spLocks noChangeArrowheads="1"/>
          </p:cNvSpPr>
          <p:nvPr/>
        </p:nvSpPr>
        <p:spPr bwMode="auto">
          <a:xfrm>
            <a:off x="10361613" y="2763838"/>
            <a:ext cx="24304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3330575" algn="l"/>
              </a:tabLst>
              <a:defRPr sz="2400">
                <a:solidFill>
                  <a:schemeClr val="tx1"/>
                </a:solidFill>
                <a:latin typeface="Times New Roman" panose="02020603050405020304" pitchFamily="18" charset="0"/>
              </a:defRPr>
            </a:lvl1pPr>
            <a:lvl2pPr marL="742950" indent="-285750">
              <a:tabLst>
                <a:tab pos="3330575" algn="l"/>
              </a:tabLst>
              <a:defRPr sz="2400">
                <a:solidFill>
                  <a:schemeClr val="tx1"/>
                </a:solidFill>
                <a:latin typeface="Times New Roman" panose="02020603050405020304" pitchFamily="18" charset="0"/>
              </a:defRPr>
            </a:lvl2pPr>
            <a:lvl3pPr marL="1143000" indent="-228600">
              <a:tabLst>
                <a:tab pos="3330575" algn="l"/>
              </a:tabLst>
              <a:defRPr sz="2400">
                <a:solidFill>
                  <a:schemeClr val="tx1"/>
                </a:solidFill>
                <a:latin typeface="Times New Roman" panose="02020603050405020304" pitchFamily="18" charset="0"/>
              </a:defRPr>
            </a:lvl3pPr>
            <a:lvl4pPr marL="1600200" indent="-228600">
              <a:tabLst>
                <a:tab pos="3330575" algn="l"/>
              </a:tabLst>
              <a:defRPr sz="2400">
                <a:solidFill>
                  <a:schemeClr val="tx1"/>
                </a:solidFill>
                <a:latin typeface="Times New Roman" panose="02020603050405020304" pitchFamily="18" charset="0"/>
              </a:defRPr>
            </a:lvl4pPr>
            <a:lvl5pPr marL="2057400" indent="-228600">
              <a:tabLst>
                <a:tab pos="3330575" algn="l"/>
              </a:tabLst>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9pPr>
          </a:lstStyle>
          <a:p>
            <a:endParaRPr lang="fr-FR" altLang="fr-FR" dirty="0"/>
          </a:p>
        </p:txBody>
      </p:sp>
      <p:sp>
        <p:nvSpPr>
          <p:cNvPr id="19463" name="Rectangle 15">
            <a:extLst>
              <a:ext uri="{FF2B5EF4-FFF2-40B4-BE49-F238E27FC236}">
                <a16:creationId xmlns:a16="http://schemas.microsoft.com/office/drawing/2014/main" id="{000F99F5-DAB2-4965-B357-3E14949227B3}"/>
              </a:ext>
            </a:extLst>
          </p:cNvPr>
          <p:cNvSpPr>
            <a:spLocks noChangeArrowheads="1"/>
          </p:cNvSpPr>
          <p:nvPr/>
        </p:nvSpPr>
        <p:spPr bwMode="auto">
          <a:xfrm>
            <a:off x="0" y="4763"/>
            <a:ext cx="2260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2000" b="1">
                <a:latin typeface="Arial" panose="020B0604020202020204" pitchFamily="34" charset="0"/>
              </a:rPr>
              <a:t>UIA NORMANDIE</a:t>
            </a:r>
            <a:endParaRPr lang="fr-FR" altLang="fr-FR">
              <a:solidFill>
                <a:srgbClr val="CC00CC"/>
              </a:solidFill>
            </a:endParaRPr>
          </a:p>
        </p:txBody>
      </p:sp>
      <p:sp>
        <p:nvSpPr>
          <p:cNvPr id="14" name="Rectangle 13">
            <a:extLst>
              <a:ext uri="{FF2B5EF4-FFF2-40B4-BE49-F238E27FC236}">
                <a16:creationId xmlns:a16="http://schemas.microsoft.com/office/drawing/2014/main" id="{027D1612-4B0F-4C07-B8F6-CCB4DE329603}"/>
              </a:ext>
            </a:extLst>
          </p:cNvPr>
          <p:cNvSpPr/>
          <p:nvPr/>
        </p:nvSpPr>
        <p:spPr>
          <a:xfrm>
            <a:off x="7956376" y="5847262"/>
            <a:ext cx="489236" cy="461665"/>
          </a:xfrm>
          <a:prstGeom prst="rect">
            <a:avLst/>
          </a:prstGeom>
        </p:spPr>
        <p:txBody>
          <a:bodyPr wrap="none">
            <a:spAutoFit/>
          </a:bodyPr>
          <a:lstStyle/>
          <a:p>
            <a:r>
              <a:rPr lang="fr-FR" altLang="zh-CN" b="1" dirty="0">
                <a:solidFill>
                  <a:srgbClr val="FF0000"/>
                </a:solidFill>
                <a:sym typeface="Symbol" panose="05050102010706020507" pitchFamily="18" charset="2"/>
                <a:hlinkClick r:id="rId3" action="ppaction://hlinksldjump">
                  <a:extLst>
                    <a:ext uri="{A12FA001-AC4F-418D-AE19-62706E023703}">
                      <ahyp:hlinkClr xmlns:ahyp="http://schemas.microsoft.com/office/drawing/2018/hyperlinkcolor" val="tx"/>
                    </a:ext>
                  </a:extLst>
                </a:hlinkClick>
              </a:rPr>
              <a:t></a:t>
            </a:r>
            <a:endParaRPr lang="fr-FR" dirty="0">
              <a:solidFill>
                <a:srgbClr val="FF0000"/>
              </a:solidFill>
            </a:endParaRPr>
          </a:p>
        </p:txBody>
      </p:sp>
      <p:sp>
        <p:nvSpPr>
          <p:cNvPr id="3" name="Rectangle 2">
            <a:extLst>
              <a:ext uri="{FF2B5EF4-FFF2-40B4-BE49-F238E27FC236}">
                <a16:creationId xmlns:a16="http://schemas.microsoft.com/office/drawing/2014/main" id="{664DC0AF-A072-4F43-A819-8CE82EED4CF0}"/>
              </a:ext>
            </a:extLst>
          </p:cNvPr>
          <p:cNvSpPr/>
          <p:nvPr/>
        </p:nvSpPr>
        <p:spPr>
          <a:xfrm>
            <a:off x="3148187" y="779905"/>
            <a:ext cx="2839863" cy="461665"/>
          </a:xfrm>
          <a:prstGeom prst="rect">
            <a:avLst/>
          </a:prstGeom>
        </p:spPr>
        <p:txBody>
          <a:bodyPr wrap="square">
            <a:spAutoFit/>
          </a:bodyPr>
          <a:lstStyle/>
          <a:p>
            <a:pPr algn="ctr"/>
            <a:r>
              <a:rPr lang="fr-FR" altLang="zh-CN" b="1" dirty="0">
                <a:solidFill>
                  <a:srgbClr val="0000FF"/>
                </a:solidFill>
                <a:latin typeface="Arial" panose="020B0604020202020204" pitchFamily="34" charset="0"/>
              </a:rPr>
              <a:t>Conclusion (2/2)</a:t>
            </a:r>
            <a:endParaRPr lang="fr-FR" altLang="zh-CN" b="1" dirty="0">
              <a:solidFill>
                <a:srgbClr val="0000FF"/>
              </a:solidFill>
              <a:latin typeface="Arial" panose="020B0604020202020204" pitchFamily="34" charset="0"/>
              <a:cs typeface="Arial" panose="020B0604020202020204" pitchFamily="34" charset="0"/>
            </a:endParaRPr>
          </a:p>
        </p:txBody>
      </p:sp>
      <p:sp>
        <p:nvSpPr>
          <p:cNvPr id="2" name="Espace réservé du pied de page 1">
            <a:extLst>
              <a:ext uri="{FF2B5EF4-FFF2-40B4-BE49-F238E27FC236}">
                <a16:creationId xmlns:a16="http://schemas.microsoft.com/office/drawing/2014/main" id="{4F85AB53-DB78-4591-8F5A-CBC1CBAB2D85}"/>
              </a:ext>
            </a:extLst>
          </p:cNvPr>
          <p:cNvSpPr>
            <a:spLocks noGrp="1"/>
          </p:cNvSpPr>
          <p:nvPr>
            <p:ph type="ftr" sz="quarter" idx="11"/>
          </p:nvPr>
        </p:nvSpPr>
        <p:spPr/>
        <p:txBody>
          <a:bodyPr/>
          <a:lstStyle/>
          <a:p>
            <a:pPr>
              <a:defRPr/>
            </a:pPr>
            <a:r>
              <a:rPr lang="fr-FR"/>
              <a:t>Michel Baupin – Histoire du marché, du 14ème siècle à sa "disparition" depuis 1980 – UIA – 2022 / 2023</a:t>
            </a:r>
          </a:p>
        </p:txBody>
      </p:sp>
      <p:sp>
        <p:nvSpPr>
          <p:cNvPr id="15" name="ZoneTexte 14">
            <a:extLst>
              <a:ext uri="{FF2B5EF4-FFF2-40B4-BE49-F238E27FC236}">
                <a16:creationId xmlns:a16="http://schemas.microsoft.com/office/drawing/2014/main" id="{629B7A63-E037-4939-9259-AD728A56D6F4}"/>
              </a:ext>
            </a:extLst>
          </p:cNvPr>
          <p:cNvSpPr txBox="1"/>
          <p:nvPr/>
        </p:nvSpPr>
        <p:spPr>
          <a:xfrm>
            <a:off x="285465" y="1518449"/>
            <a:ext cx="8565305" cy="3371820"/>
          </a:xfrm>
          <a:prstGeom prst="rect">
            <a:avLst/>
          </a:prstGeom>
          <a:noFill/>
        </p:spPr>
        <p:txBody>
          <a:bodyPr wrap="square">
            <a:spAutoFit/>
          </a:bodyPr>
          <a:lstStyle/>
          <a:p>
            <a:pPr algn="just">
              <a:lnSpc>
                <a:spcPct val="150000"/>
              </a:lnSpc>
            </a:pPr>
            <a:r>
              <a:rPr lang="fr-FR" sz="1600" b="1" dirty="0">
                <a:effectLst/>
                <a:latin typeface="Arial" panose="020B0604020202020204" pitchFamily="34" charset="0"/>
                <a:ea typeface="Calibri" panose="020F0502020204030204" pitchFamily="34" charset="0"/>
                <a:cs typeface="Times New Roman" panose="02020603050405020304" pitchFamily="18" charset="0"/>
              </a:rPr>
              <a:t>A partir des années 1980, les nouveaux outils financiers créés pour limiter les risques provoqués par la suppression de la convertibilité en or du dollar en août 1971, rejetèrent sur le marché la responsabilité des opérateurs. Les émissions de titres publics devinrent la matière première des mouvements de capitaux spéculatifs. Ils ont estompé la nature contractuelle du contrat de prêt puisque c’est la capacité du Trésor Public à lever des impôts pour servir les intérêts qui en tient lieu. </a:t>
            </a:r>
            <a:r>
              <a:rPr lang="fr-FR" sz="1600" b="1">
                <a:effectLst/>
                <a:latin typeface="Arial" panose="020B0604020202020204" pitchFamily="34" charset="0"/>
                <a:ea typeface="Calibri" panose="020F0502020204030204" pitchFamily="34" charset="0"/>
                <a:cs typeface="Times New Roman" panose="02020603050405020304" pitchFamily="18" charset="0"/>
              </a:rPr>
              <a:t>Cela a déteint </a:t>
            </a:r>
            <a:r>
              <a:rPr lang="fr-FR" sz="1600" b="1" dirty="0">
                <a:effectLst/>
                <a:latin typeface="Arial" panose="020B0604020202020204" pitchFamily="34" charset="0"/>
                <a:ea typeface="Calibri" panose="020F0502020204030204" pitchFamily="34" charset="0"/>
                <a:cs typeface="Times New Roman" panose="02020603050405020304" pitchFamily="18" charset="0"/>
              </a:rPr>
              <a:t>sur les pratiques des secteurs bancaire et financier privés.</a:t>
            </a:r>
          </a:p>
          <a:p>
            <a:pPr algn="just">
              <a:lnSpc>
                <a:spcPct val="150000"/>
              </a:lnSpc>
            </a:pPr>
            <a:endParaRPr lang="fr-FR" sz="1600" b="1"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pPr>
            <a:r>
              <a:rPr lang="fr-FR" sz="1600" b="1" dirty="0">
                <a:effectLst/>
                <a:latin typeface="Arial" panose="020B0604020202020204" pitchFamily="34" charset="0"/>
                <a:ea typeface="Calibri" panose="020F0502020204030204" pitchFamily="34" charset="0"/>
                <a:cs typeface="Times New Roman" panose="02020603050405020304" pitchFamily="18" charset="0"/>
              </a:rPr>
              <a:t>C’est à ce titre que l’on peut parler de « disparition » des marchés.</a:t>
            </a:r>
            <a:endParaRPr lang="fr-FR" sz="1600" dirty="0"/>
          </a:p>
        </p:txBody>
      </p:sp>
    </p:spTree>
    <p:extLst>
      <p:ext uri="{BB962C8B-B14F-4D97-AF65-F5344CB8AC3E}">
        <p14:creationId xmlns:p14="http://schemas.microsoft.com/office/powerpoint/2010/main" val="1501888969"/>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7" name="Rectangle 37">
            <a:extLst>
              <a:ext uri="{FF2B5EF4-FFF2-40B4-BE49-F238E27FC236}">
                <a16:creationId xmlns:a16="http://schemas.microsoft.com/office/drawing/2014/main" id="{4CABA52C-B79A-4570-8FE8-0FF5871EDB43}"/>
              </a:ext>
            </a:extLst>
          </p:cNvPr>
          <p:cNvSpPr>
            <a:spLocks noChangeArrowheads="1"/>
          </p:cNvSpPr>
          <p:nvPr/>
        </p:nvSpPr>
        <p:spPr bwMode="auto">
          <a:xfrm>
            <a:off x="10058400" y="21336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endParaRPr lang="fr-FR" altLang="fr-FR"/>
          </a:p>
        </p:txBody>
      </p:sp>
      <p:sp>
        <p:nvSpPr>
          <p:cNvPr id="21508" name="Rectangle 45">
            <a:extLst>
              <a:ext uri="{FF2B5EF4-FFF2-40B4-BE49-F238E27FC236}">
                <a16:creationId xmlns:a16="http://schemas.microsoft.com/office/drawing/2014/main" id="{0B508F67-6454-4DFA-87BE-281619523D58}"/>
              </a:ext>
            </a:extLst>
          </p:cNvPr>
          <p:cNvSpPr>
            <a:spLocks noChangeArrowheads="1"/>
          </p:cNvSpPr>
          <p:nvPr/>
        </p:nvSpPr>
        <p:spPr bwMode="auto">
          <a:xfrm>
            <a:off x="3635375" y="2708275"/>
            <a:ext cx="2295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3330575" algn="l"/>
              </a:tabLst>
              <a:defRPr sz="2400">
                <a:solidFill>
                  <a:schemeClr val="tx1"/>
                </a:solidFill>
                <a:latin typeface="Times New Roman" panose="02020603050405020304" pitchFamily="18" charset="0"/>
              </a:defRPr>
            </a:lvl1pPr>
            <a:lvl2pPr marL="742950" indent="-285750">
              <a:tabLst>
                <a:tab pos="3330575" algn="l"/>
              </a:tabLst>
              <a:defRPr sz="2400">
                <a:solidFill>
                  <a:schemeClr val="tx1"/>
                </a:solidFill>
                <a:latin typeface="Times New Roman" panose="02020603050405020304" pitchFamily="18" charset="0"/>
              </a:defRPr>
            </a:lvl2pPr>
            <a:lvl3pPr marL="1143000" indent="-228600">
              <a:tabLst>
                <a:tab pos="3330575" algn="l"/>
              </a:tabLst>
              <a:defRPr sz="2400">
                <a:solidFill>
                  <a:schemeClr val="tx1"/>
                </a:solidFill>
                <a:latin typeface="Times New Roman" panose="02020603050405020304" pitchFamily="18" charset="0"/>
              </a:defRPr>
            </a:lvl3pPr>
            <a:lvl4pPr marL="1600200" indent="-228600">
              <a:tabLst>
                <a:tab pos="3330575" algn="l"/>
              </a:tabLst>
              <a:defRPr sz="2400">
                <a:solidFill>
                  <a:schemeClr val="tx1"/>
                </a:solidFill>
                <a:latin typeface="Times New Roman" panose="02020603050405020304" pitchFamily="18" charset="0"/>
              </a:defRPr>
            </a:lvl4pPr>
            <a:lvl5pPr marL="2057400" indent="-228600">
              <a:tabLst>
                <a:tab pos="3330575" algn="l"/>
              </a:tabLst>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9pPr>
          </a:lstStyle>
          <a:p>
            <a:endParaRPr lang="fr-FR" altLang="fr-FR"/>
          </a:p>
        </p:txBody>
      </p:sp>
      <p:grpSp>
        <p:nvGrpSpPr>
          <p:cNvPr id="21509" name="Group 49">
            <a:extLst>
              <a:ext uri="{FF2B5EF4-FFF2-40B4-BE49-F238E27FC236}">
                <a16:creationId xmlns:a16="http://schemas.microsoft.com/office/drawing/2014/main" id="{01AB4464-0758-41A5-AFA0-96D305016437}"/>
              </a:ext>
            </a:extLst>
          </p:cNvPr>
          <p:cNvGrpSpPr>
            <a:grpSpLocks/>
          </p:cNvGrpSpPr>
          <p:nvPr/>
        </p:nvGrpSpPr>
        <p:grpSpPr bwMode="auto">
          <a:xfrm>
            <a:off x="3692525" y="2809875"/>
            <a:ext cx="6346825" cy="0"/>
            <a:chOff x="28" y="0"/>
            <a:chExt cx="3998" cy="0"/>
          </a:xfrm>
        </p:grpSpPr>
        <p:sp>
          <p:nvSpPr>
            <p:cNvPr id="21513" name="Rectangle 44">
              <a:extLst>
                <a:ext uri="{FF2B5EF4-FFF2-40B4-BE49-F238E27FC236}">
                  <a16:creationId xmlns:a16="http://schemas.microsoft.com/office/drawing/2014/main" id="{7B7FBD05-C69A-4119-B1F9-8ED66EE56D10}"/>
                </a:ext>
              </a:extLst>
            </p:cNvPr>
            <p:cNvSpPr>
              <a:spLocks noChangeArrowheads="1"/>
            </p:cNvSpPr>
            <p:nvPr/>
          </p:nvSpPr>
          <p:spPr bwMode="auto">
            <a:xfrm>
              <a:off x="28" y="0"/>
              <a:ext cx="1446"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fr-FR" altLang="fr-FR"/>
            </a:p>
          </p:txBody>
        </p:sp>
        <p:sp>
          <p:nvSpPr>
            <p:cNvPr id="21514" name="Rectangle 46">
              <a:extLst>
                <a:ext uri="{FF2B5EF4-FFF2-40B4-BE49-F238E27FC236}">
                  <a16:creationId xmlns:a16="http://schemas.microsoft.com/office/drawing/2014/main" id="{2A52F479-F4E2-4B02-9049-674EE14F0DDF}"/>
                </a:ext>
              </a:extLst>
            </p:cNvPr>
            <p:cNvSpPr>
              <a:spLocks noChangeArrowheads="1" noTextEdit="1"/>
            </p:cNvSpPr>
            <p:nvPr/>
          </p:nvSpPr>
          <p:spPr bwMode="auto">
            <a:xfrm>
              <a:off x="1474" y="0"/>
              <a:ext cx="1021"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fr-FR"/>
            </a:p>
          </p:txBody>
        </p:sp>
        <p:sp>
          <p:nvSpPr>
            <p:cNvPr id="21515" name="Rectangle 47">
              <a:extLst>
                <a:ext uri="{FF2B5EF4-FFF2-40B4-BE49-F238E27FC236}">
                  <a16:creationId xmlns:a16="http://schemas.microsoft.com/office/drawing/2014/main" id="{29F905B9-B2D1-4355-9338-888D93875BD7}"/>
                </a:ext>
              </a:extLst>
            </p:cNvPr>
            <p:cNvSpPr>
              <a:spLocks noChangeArrowheads="1"/>
            </p:cNvSpPr>
            <p:nvPr/>
          </p:nvSpPr>
          <p:spPr bwMode="auto">
            <a:xfrm>
              <a:off x="2495" y="0"/>
              <a:ext cx="1531"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fr-FR" altLang="fr-FR"/>
            </a:p>
          </p:txBody>
        </p:sp>
      </p:grpSp>
      <p:sp>
        <p:nvSpPr>
          <p:cNvPr id="21510" name="Rectangle 48">
            <a:extLst>
              <a:ext uri="{FF2B5EF4-FFF2-40B4-BE49-F238E27FC236}">
                <a16:creationId xmlns:a16="http://schemas.microsoft.com/office/drawing/2014/main" id="{E81D8A00-191A-4DDE-83EF-064691FDF51A}"/>
              </a:ext>
            </a:extLst>
          </p:cNvPr>
          <p:cNvSpPr>
            <a:spLocks noChangeArrowheads="1"/>
          </p:cNvSpPr>
          <p:nvPr/>
        </p:nvSpPr>
        <p:spPr bwMode="auto">
          <a:xfrm>
            <a:off x="10361613" y="2763838"/>
            <a:ext cx="24304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3330575" algn="l"/>
              </a:tabLst>
              <a:defRPr sz="2400">
                <a:solidFill>
                  <a:schemeClr val="tx1"/>
                </a:solidFill>
                <a:latin typeface="Times New Roman" panose="02020603050405020304" pitchFamily="18" charset="0"/>
              </a:defRPr>
            </a:lvl1pPr>
            <a:lvl2pPr marL="742950" indent="-285750">
              <a:tabLst>
                <a:tab pos="3330575" algn="l"/>
              </a:tabLst>
              <a:defRPr sz="2400">
                <a:solidFill>
                  <a:schemeClr val="tx1"/>
                </a:solidFill>
                <a:latin typeface="Times New Roman" panose="02020603050405020304" pitchFamily="18" charset="0"/>
              </a:defRPr>
            </a:lvl2pPr>
            <a:lvl3pPr marL="1143000" indent="-228600">
              <a:tabLst>
                <a:tab pos="3330575" algn="l"/>
              </a:tabLst>
              <a:defRPr sz="2400">
                <a:solidFill>
                  <a:schemeClr val="tx1"/>
                </a:solidFill>
                <a:latin typeface="Times New Roman" panose="02020603050405020304" pitchFamily="18" charset="0"/>
              </a:defRPr>
            </a:lvl3pPr>
            <a:lvl4pPr marL="1600200" indent="-228600">
              <a:tabLst>
                <a:tab pos="3330575" algn="l"/>
              </a:tabLst>
              <a:defRPr sz="2400">
                <a:solidFill>
                  <a:schemeClr val="tx1"/>
                </a:solidFill>
                <a:latin typeface="Times New Roman" panose="02020603050405020304" pitchFamily="18" charset="0"/>
              </a:defRPr>
            </a:lvl4pPr>
            <a:lvl5pPr marL="2057400" indent="-228600">
              <a:tabLst>
                <a:tab pos="3330575" algn="l"/>
              </a:tabLst>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9pPr>
          </a:lstStyle>
          <a:p>
            <a:endParaRPr lang="fr-FR" altLang="fr-FR"/>
          </a:p>
        </p:txBody>
      </p:sp>
      <p:sp>
        <p:nvSpPr>
          <p:cNvPr id="21511" name="Rectangle 17">
            <a:extLst>
              <a:ext uri="{FF2B5EF4-FFF2-40B4-BE49-F238E27FC236}">
                <a16:creationId xmlns:a16="http://schemas.microsoft.com/office/drawing/2014/main" id="{0E6968E4-E823-4700-B9C6-A7303E2779DC}"/>
              </a:ext>
            </a:extLst>
          </p:cNvPr>
          <p:cNvSpPr>
            <a:spLocks noChangeArrowheads="1"/>
          </p:cNvSpPr>
          <p:nvPr/>
        </p:nvSpPr>
        <p:spPr bwMode="auto">
          <a:xfrm>
            <a:off x="971550" y="2349500"/>
            <a:ext cx="727233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fr-FR" altLang="fr-FR" sz="3200" b="1" dirty="0">
                <a:solidFill>
                  <a:srgbClr val="3333FF"/>
                </a:solidFill>
                <a:latin typeface="Arial Unicode MS" panose="020B0604020202020204" pitchFamily="34" charset="-128"/>
                <a:ea typeface="Arial Unicode MS" panose="020B0604020202020204" pitchFamily="34" charset="-128"/>
                <a:cs typeface="Times New Roman" panose="02020603050405020304" pitchFamily="18" charset="0"/>
              </a:rPr>
              <a:t>Je vous remercie de votre attention</a:t>
            </a:r>
            <a:r>
              <a:rPr lang="fr-FR" altLang="fr-FR" b="1" dirty="0">
                <a:ea typeface="Arial Unicode MS" panose="020B0604020202020204" pitchFamily="34" charset="-128"/>
                <a:cs typeface="Times New Roman" panose="02020603050405020304" pitchFamily="18" charset="0"/>
              </a:rPr>
              <a:t>	</a:t>
            </a:r>
            <a:endParaRPr lang="fr-FR" altLang="fr-FR" b="1" u="sng" dirty="0">
              <a:ea typeface="Arial Unicode MS" panose="020B0604020202020204" pitchFamily="34" charset="-128"/>
              <a:cs typeface="Times New Roman" panose="02020603050405020304" pitchFamily="18" charset="0"/>
            </a:endParaRPr>
          </a:p>
        </p:txBody>
      </p:sp>
      <p:sp>
        <p:nvSpPr>
          <p:cNvPr id="21512" name="Rectangle 16">
            <a:extLst>
              <a:ext uri="{FF2B5EF4-FFF2-40B4-BE49-F238E27FC236}">
                <a16:creationId xmlns:a16="http://schemas.microsoft.com/office/drawing/2014/main" id="{7A3B2B27-B756-4BEE-8918-CD13EBF38C55}"/>
              </a:ext>
            </a:extLst>
          </p:cNvPr>
          <p:cNvSpPr>
            <a:spLocks noChangeArrowheads="1"/>
          </p:cNvSpPr>
          <p:nvPr/>
        </p:nvSpPr>
        <p:spPr bwMode="auto">
          <a:xfrm>
            <a:off x="0" y="4763"/>
            <a:ext cx="2260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2000" b="1">
                <a:latin typeface="Arial" panose="020B0604020202020204" pitchFamily="34" charset="0"/>
              </a:rPr>
              <a:t>UIA NORMANDIE</a:t>
            </a:r>
            <a:endParaRPr lang="fr-FR" altLang="fr-FR">
              <a:solidFill>
                <a:srgbClr val="CC00CC"/>
              </a:solidFill>
            </a:endParaRPr>
          </a:p>
        </p:txBody>
      </p:sp>
      <p:sp>
        <p:nvSpPr>
          <p:cNvPr id="2" name="Espace réservé du pied de page 1">
            <a:extLst>
              <a:ext uri="{FF2B5EF4-FFF2-40B4-BE49-F238E27FC236}">
                <a16:creationId xmlns:a16="http://schemas.microsoft.com/office/drawing/2014/main" id="{2B2F0890-E8DD-4861-A661-6C310A0A81DF}"/>
              </a:ext>
            </a:extLst>
          </p:cNvPr>
          <p:cNvSpPr>
            <a:spLocks noGrp="1"/>
          </p:cNvSpPr>
          <p:nvPr>
            <p:ph type="ftr" sz="quarter" idx="11"/>
          </p:nvPr>
        </p:nvSpPr>
        <p:spPr/>
        <p:txBody>
          <a:bodyPr/>
          <a:lstStyle/>
          <a:p>
            <a:pPr>
              <a:defRPr/>
            </a:pPr>
            <a:r>
              <a:rPr lang="fr-FR"/>
              <a:t>Michel Baupin – Histoire du marché, du 14ème siècle à sa "disparition" depuis 1980 – UIA – 2022 / 2023</a:t>
            </a:r>
          </a:p>
        </p:txBody>
      </p:sp>
    </p:spTree>
    <p:extLst>
      <p:ext uri="{BB962C8B-B14F-4D97-AF65-F5344CB8AC3E}">
        <p14:creationId xmlns:p14="http://schemas.microsoft.com/office/powerpoint/2010/main" val="221851327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37">
            <a:extLst>
              <a:ext uri="{FF2B5EF4-FFF2-40B4-BE49-F238E27FC236}">
                <a16:creationId xmlns:a16="http://schemas.microsoft.com/office/drawing/2014/main" id="{186484A7-FBB5-4448-B78A-3D018C4825CB}"/>
              </a:ext>
            </a:extLst>
          </p:cNvPr>
          <p:cNvSpPr>
            <a:spLocks noChangeArrowheads="1"/>
          </p:cNvSpPr>
          <p:nvPr/>
        </p:nvSpPr>
        <p:spPr bwMode="auto">
          <a:xfrm>
            <a:off x="10058400" y="21336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endParaRPr lang="fr-FR" altLang="fr-FR" dirty="0"/>
          </a:p>
        </p:txBody>
      </p:sp>
      <p:sp>
        <p:nvSpPr>
          <p:cNvPr id="13315" name="Rectangle 45">
            <a:extLst>
              <a:ext uri="{FF2B5EF4-FFF2-40B4-BE49-F238E27FC236}">
                <a16:creationId xmlns:a16="http://schemas.microsoft.com/office/drawing/2014/main" id="{46DB7DC9-2A81-4C96-A643-3050E5004844}"/>
              </a:ext>
            </a:extLst>
          </p:cNvPr>
          <p:cNvSpPr>
            <a:spLocks noChangeArrowheads="1"/>
          </p:cNvSpPr>
          <p:nvPr/>
        </p:nvSpPr>
        <p:spPr bwMode="auto">
          <a:xfrm>
            <a:off x="3657600" y="2743200"/>
            <a:ext cx="2295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3330575" algn="l"/>
              </a:tabLst>
              <a:defRPr sz="2400">
                <a:solidFill>
                  <a:schemeClr val="tx1"/>
                </a:solidFill>
                <a:latin typeface="Times New Roman" panose="02020603050405020304" pitchFamily="18" charset="0"/>
              </a:defRPr>
            </a:lvl1pPr>
            <a:lvl2pPr marL="742950" indent="-285750">
              <a:tabLst>
                <a:tab pos="3330575" algn="l"/>
              </a:tabLst>
              <a:defRPr sz="2400">
                <a:solidFill>
                  <a:schemeClr val="tx1"/>
                </a:solidFill>
                <a:latin typeface="Times New Roman" panose="02020603050405020304" pitchFamily="18" charset="0"/>
              </a:defRPr>
            </a:lvl2pPr>
            <a:lvl3pPr marL="1143000" indent="-228600">
              <a:tabLst>
                <a:tab pos="3330575" algn="l"/>
              </a:tabLst>
              <a:defRPr sz="2400">
                <a:solidFill>
                  <a:schemeClr val="tx1"/>
                </a:solidFill>
                <a:latin typeface="Times New Roman" panose="02020603050405020304" pitchFamily="18" charset="0"/>
              </a:defRPr>
            </a:lvl3pPr>
            <a:lvl4pPr marL="1600200" indent="-228600">
              <a:tabLst>
                <a:tab pos="3330575" algn="l"/>
              </a:tabLst>
              <a:defRPr sz="2400">
                <a:solidFill>
                  <a:schemeClr val="tx1"/>
                </a:solidFill>
                <a:latin typeface="Times New Roman" panose="02020603050405020304" pitchFamily="18" charset="0"/>
              </a:defRPr>
            </a:lvl4pPr>
            <a:lvl5pPr marL="2057400" indent="-228600">
              <a:tabLst>
                <a:tab pos="3330575" algn="l"/>
              </a:tabLst>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9pPr>
          </a:lstStyle>
          <a:p>
            <a:endParaRPr lang="fr-FR" altLang="fr-FR" dirty="0"/>
          </a:p>
        </p:txBody>
      </p:sp>
      <p:grpSp>
        <p:nvGrpSpPr>
          <p:cNvPr id="13316" name="Group 49">
            <a:extLst>
              <a:ext uri="{FF2B5EF4-FFF2-40B4-BE49-F238E27FC236}">
                <a16:creationId xmlns:a16="http://schemas.microsoft.com/office/drawing/2014/main" id="{D7A0D471-31F4-44C0-810B-54E3738221A7}"/>
              </a:ext>
            </a:extLst>
          </p:cNvPr>
          <p:cNvGrpSpPr>
            <a:grpSpLocks/>
          </p:cNvGrpSpPr>
          <p:nvPr/>
        </p:nvGrpSpPr>
        <p:grpSpPr bwMode="auto">
          <a:xfrm>
            <a:off x="3692525" y="2809875"/>
            <a:ext cx="6346825" cy="0"/>
            <a:chOff x="28" y="0"/>
            <a:chExt cx="3998" cy="0"/>
          </a:xfrm>
        </p:grpSpPr>
        <p:sp>
          <p:nvSpPr>
            <p:cNvPr id="13323" name="Rectangle 44">
              <a:extLst>
                <a:ext uri="{FF2B5EF4-FFF2-40B4-BE49-F238E27FC236}">
                  <a16:creationId xmlns:a16="http://schemas.microsoft.com/office/drawing/2014/main" id="{B5D2E6A0-0364-4DC1-984D-030D754F14A1}"/>
                </a:ext>
              </a:extLst>
            </p:cNvPr>
            <p:cNvSpPr>
              <a:spLocks noChangeArrowheads="1"/>
            </p:cNvSpPr>
            <p:nvPr/>
          </p:nvSpPr>
          <p:spPr bwMode="auto">
            <a:xfrm>
              <a:off x="28" y="0"/>
              <a:ext cx="1446"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fr-FR" altLang="fr-FR" dirty="0"/>
            </a:p>
          </p:txBody>
        </p:sp>
        <p:sp>
          <p:nvSpPr>
            <p:cNvPr id="13324" name="Rectangle 46">
              <a:extLst>
                <a:ext uri="{FF2B5EF4-FFF2-40B4-BE49-F238E27FC236}">
                  <a16:creationId xmlns:a16="http://schemas.microsoft.com/office/drawing/2014/main" id="{7CA0D751-ECFA-42E4-909E-F07D79B93A07}"/>
                </a:ext>
              </a:extLst>
            </p:cNvPr>
            <p:cNvSpPr>
              <a:spLocks noChangeArrowheads="1" noTextEdit="1"/>
            </p:cNvSpPr>
            <p:nvPr/>
          </p:nvSpPr>
          <p:spPr bwMode="auto">
            <a:xfrm>
              <a:off x="1474" y="0"/>
              <a:ext cx="1021"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fr-FR" dirty="0"/>
            </a:p>
          </p:txBody>
        </p:sp>
        <p:sp>
          <p:nvSpPr>
            <p:cNvPr id="13325" name="Rectangle 47">
              <a:extLst>
                <a:ext uri="{FF2B5EF4-FFF2-40B4-BE49-F238E27FC236}">
                  <a16:creationId xmlns:a16="http://schemas.microsoft.com/office/drawing/2014/main" id="{D95AA4D7-1F88-46DE-A387-E4C2608B938F}"/>
                </a:ext>
              </a:extLst>
            </p:cNvPr>
            <p:cNvSpPr>
              <a:spLocks noChangeArrowheads="1"/>
            </p:cNvSpPr>
            <p:nvPr/>
          </p:nvSpPr>
          <p:spPr bwMode="auto">
            <a:xfrm>
              <a:off x="2495" y="0"/>
              <a:ext cx="1531"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fr-FR" altLang="fr-FR" dirty="0"/>
            </a:p>
          </p:txBody>
        </p:sp>
      </p:grpSp>
      <p:sp>
        <p:nvSpPr>
          <p:cNvPr id="13317" name="Rectangle 48">
            <a:extLst>
              <a:ext uri="{FF2B5EF4-FFF2-40B4-BE49-F238E27FC236}">
                <a16:creationId xmlns:a16="http://schemas.microsoft.com/office/drawing/2014/main" id="{C0B601E5-61D0-482D-BDA3-44E1906D9298}"/>
              </a:ext>
            </a:extLst>
          </p:cNvPr>
          <p:cNvSpPr>
            <a:spLocks noChangeArrowheads="1"/>
          </p:cNvSpPr>
          <p:nvPr/>
        </p:nvSpPr>
        <p:spPr bwMode="auto">
          <a:xfrm>
            <a:off x="10361613" y="2763838"/>
            <a:ext cx="24304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3330575" algn="l"/>
              </a:tabLst>
              <a:defRPr sz="2400">
                <a:solidFill>
                  <a:schemeClr val="tx1"/>
                </a:solidFill>
                <a:latin typeface="Times New Roman" panose="02020603050405020304" pitchFamily="18" charset="0"/>
              </a:defRPr>
            </a:lvl1pPr>
            <a:lvl2pPr marL="742950" indent="-285750">
              <a:tabLst>
                <a:tab pos="3330575" algn="l"/>
              </a:tabLst>
              <a:defRPr sz="2400">
                <a:solidFill>
                  <a:schemeClr val="tx1"/>
                </a:solidFill>
                <a:latin typeface="Times New Roman" panose="02020603050405020304" pitchFamily="18" charset="0"/>
              </a:defRPr>
            </a:lvl2pPr>
            <a:lvl3pPr marL="1143000" indent="-228600">
              <a:tabLst>
                <a:tab pos="3330575" algn="l"/>
              </a:tabLst>
              <a:defRPr sz="2400">
                <a:solidFill>
                  <a:schemeClr val="tx1"/>
                </a:solidFill>
                <a:latin typeface="Times New Roman" panose="02020603050405020304" pitchFamily="18" charset="0"/>
              </a:defRPr>
            </a:lvl3pPr>
            <a:lvl4pPr marL="1600200" indent="-228600">
              <a:tabLst>
                <a:tab pos="3330575" algn="l"/>
              </a:tabLst>
              <a:defRPr sz="2400">
                <a:solidFill>
                  <a:schemeClr val="tx1"/>
                </a:solidFill>
                <a:latin typeface="Times New Roman" panose="02020603050405020304" pitchFamily="18" charset="0"/>
              </a:defRPr>
            </a:lvl4pPr>
            <a:lvl5pPr marL="2057400" indent="-228600">
              <a:tabLst>
                <a:tab pos="3330575" algn="l"/>
              </a:tabLst>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9pPr>
          </a:lstStyle>
          <a:p>
            <a:endParaRPr lang="fr-FR" altLang="fr-FR" dirty="0"/>
          </a:p>
        </p:txBody>
      </p:sp>
      <p:sp>
        <p:nvSpPr>
          <p:cNvPr id="13320" name="Rectangle 13">
            <a:extLst>
              <a:ext uri="{FF2B5EF4-FFF2-40B4-BE49-F238E27FC236}">
                <a16:creationId xmlns:a16="http://schemas.microsoft.com/office/drawing/2014/main" id="{F1D456D7-0518-4D0D-A5A7-06BE2BF65DA6}"/>
              </a:ext>
            </a:extLst>
          </p:cNvPr>
          <p:cNvSpPr>
            <a:spLocks noChangeArrowheads="1"/>
          </p:cNvSpPr>
          <p:nvPr/>
        </p:nvSpPr>
        <p:spPr bwMode="auto">
          <a:xfrm>
            <a:off x="0" y="4763"/>
            <a:ext cx="2260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2000" b="1" dirty="0">
                <a:latin typeface="Arial" panose="020B0604020202020204" pitchFamily="34" charset="0"/>
              </a:rPr>
              <a:t>UIA NORMANDIE</a:t>
            </a:r>
            <a:endParaRPr lang="fr-FR" altLang="fr-FR" dirty="0">
              <a:solidFill>
                <a:srgbClr val="CC00CC"/>
              </a:solidFill>
            </a:endParaRPr>
          </a:p>
        </p:txBody>
      </p:sp>
      <p:sp>
        <p:nvSpPr>
          <p:cNvPr id="13322" name="Rectangle 15">
            <a:extLst>
              <a:ext uri="{FF2B5EF4-FFF2-40B4-BE49-F238E27FC236}">
                <a16:creationId xmlns:a16="http://schemas.microsoft.com/office/drawing/2014/main" id="{903833CA-03A4-421F-A7F1-D2E2A897A89C}"/>
              </a:ext>
            </a:extLst>
          </p:cNvPr>
          <p:cNvSpPr>
            <a:spLocks noChangeArrowheads="1"/>
          </p:cNvSpPr>
          <p:nvPr/>
        </p:nvSpPr>
        <p:spPr bwMode="auto">
          <a:xfrm>
            <a:off x="8162131" y="5780362"/>
            <a:ext cx="561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fr-FR" altLang="zh-CN" dirty="0"/>
              <a:t> </a:t>
            </a:r>
            <a:r>
              <a:rPr lang="fr-FR" altLang="zh-CN" b="1" dirty="0">
                <a:solidFill>
                  <a:srgbClr val="C00000"/>
                </a:solidFill>
                <a:sym typeface="Symbol" panose="05050102010706020507" pitchFamily="18" charset="2"/>
                <a:hlinkClick r:id="rId3" action="ppaction://hlinksldjump">
                  <a:extLst>
                    <a:ext uri="{A12FA001-AC4F-418D-AE19-62706E023703}">
                      <ahyp:hlinkClr xmlns:ahyp="http://schemas.microsoft.com/office/drawing/2018/hyperlinkcolor" val="tx"/>
                    </a:ext>
                  </a:extLst>
                </a:hlinkClick>
              </a:rPr>
              <a:t></a:t>
            </a:r>
            <a:endParaRPr lang="fr-FR" altLang="fr-FR" b="1" dirty="0">
              <a:solidFill>
                <a:srgbClr val="C00000"/>
              </a:solidFill>
              <a:sym typeface="Symbol" panose="05050102010706020507" pitchFamily="18" charset="2"/>
            </a:endParaRPr>
          </a:p>
        </p:txBody>
      </p:sp>
      <p:sp>
        <p:nvSpPr>
          <p:cNvPr id="16" name="ZoneTexte 15">
            <a:extLst>
              <a:ext uri="{FF2B5EF4-FFF2-40B4-BE49-F238E27FC236}">
                <a16:creationId xmlns:a16="http://schemas.microsoft.com/office/drawing/2014/main" id="{8764010C-0ACC-42B1-A8F3-14B864A6FF5B}"/>
              </a:ext>
            </a:extLst>
          </p:cNvPr>
          <p:cNvSpPr txBox="1"/>
          <p:nvPr/>
        </p:nvSpPr>
        <p:spPr>
          <a:xfrm>
            <a:off x="613917" y="1628800"/>
            <a:ext cx="8530083" cy="3905621"/>
          </a:xfrm>
          <a:prstGeom prst="rect">
            <a:avLst/>
          </a:prstGeom>
          <a:noFill/>
        </p:spPr>
        <p:txBody>
          <a:bodyPr wrap="square">
            <a:spAutoFit/>
          </a:bodyPr>
          <a:lstStyle/>
          <a:p>
            <a:pPr marL="174625" lvl="1" algn="just">
              <a:lnSpc>
                <a:spcPct val="150000"/>
              </a:lnSpc>
              <a:spcBef>
                <a:spcPts val="0"/>
              </a:spcBef>
            </a:pPr>
            <a:r>
              <a:rPr kumimoji="0" lang="fr-FR" sz="2000" b="1" i="0" strike="noStrike" kern="1200" cap="none" spc="0" normalizeH="0" baseline="0" noProof="0" dirty="0">
                <a:ln>
                  <a:noFill/>
                </a:ln>
                <a:solidFill>
                  <a:srgbClr val="C00000"/>
                </a:solidFill>
                <a:effectLst/>
                <a:uLnTx/>
                <a:uFillTx/>
                <a:latin typeface="Arial" panose="020B0604020202020204" pitchFamily="34" charset="0"/>
                <a:ea typeface="Calibri" panose="020F0502020204030204" pitchFamily="34" charset="0"/>
                <a:cs typeface="Times New Roman" panose="02020603050405020304" pitchFamily="18" charset="0"/>
              </a:rPr>
              <a:t>Le commerce dans l’Antiquité (1 000 avant J.C – 600 après J.C.)</a:t>
            </a:r>
            <a:endParaRPr lang="fr-FR" sz="2000" b="1" dirty="0">
              <a:solidFill>
                <a:srgbClr val="FF0066"/>
              </a:solidFill>
              <a:effectLst/>
              <a:latin typeface="Arial" panose="020B0604020202020204" pitchFamily="34" charset="0"/>
              <a:ea typeface="Calibri" panose="020F0502020204030204" pitchFamily="34" charset="0"/>
              <a:cs typeface="Times New Roman" panose="02020603050405020304" pitchFamily="18" charset="0"/>
            </a:endParaRPr>
          </a:p>
          <a:p>
            <a:pPr marL="917575" lvl="1" indent="-285750" algn="just">
              <a:lnSpc>
                <a:spcPct val="200000"/>
              </a:lnSpc>
              <a:spcBef>
                <a:spcPts val="0"/>
              </a:spcBef>
              <a:buFont typeface="Wingdings" panose="05000000000000000000" pitchFamily="2" charset="2"/>
              <a:buChar char="ü"/>
            </a:pPr>
            <a:r>
              <a:rPr lang="fr-FR" sz="1800" b="1" dirty="0">
                <a:solidFill>
                  <a:srgbClr val="FF0066"/>
                </a:solidFill>
                <a:effectLst/>
                <a:latin typeface="Arial" panose="020B0604020202020204" pitchFamily="34" charset="0"/>
                <a:ea typeface="Calibri" panose="020F0502020204030204" pitchFamily="34" charset="0"/>
                <a:cs typeface="Times New Roman" panose="02020603050405020304" pitchFamily="18" charset="0"/>
              </a:rPr>
              <a:t>La dette </a:t>
            </a:r>
            <a:r>
              <a:rPr lang="fr-FR" sz="1800" b="1" dirty="0">
                <a:solidFill>
                  <a:srgbClr val="FF0066"/>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hlinkClick r:id="rId4" action="ppaction://hlinksldjump">
                  <a:extLst>
                    <a:ext uri="{A12FA001-AC4F-418D-AE19-62706E023703}">
                      <ahyp:hlinkClr xmlns:ahyp="http://schemas.microsoft.com/office/drawing/2018/hyperlinkcolor" val="tx"/>
                    </a:ext>
                  </a:extLst>
                </a:hlinkClick>
              </a:rPr>
              <a:t></a:t>
            </a:r>
            <a:endParaRPr lang="fr-FR" sz="1800" b="1" dirty="0">
              <a:solidFill>
                <a:srgbClr val="FF0066"/>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endParaRPr>
          </a:p>
          <a:p>
            <a:pPr marL="917575" lvl="1" indent="-285750" algn="just">
              <a:lnSpc>
                <a:spcPct val="200000"/>
              </a:lnSpc>
              <a:spcBef>
                <a:spcPts val="0"/>
              </a:spcBef>
              <a:buFont typeface="Wingdings" panose="05000000000000000000" pitchFamily="2" charset="2"/>
              <a:buChar char="ü"/>
            </a:pPr>
            <a:r>
              <a:rPr lang="fr-FR" sz="1800" b="1" dirty="0">
                <a:solidFill>
                  <a:srgbClr val="FF0066"/>
                </a:solidFill>
                <a:effectLst/>
                <a:latin typeface="Arial" panose="020B0604020202020204" pitchFamily="34" charset="0"/>
                <a:ea typeface="Calibri" panose="020F0502020204030204" pitchFamily="34" charset="0"/>
                <a:cs typeface="Times New Roman" panose="02020603050405020304" pitchFamily="18" charset="0"/>
              </a:rPr>
              <a:t>La religion </a:t>
            </a:r>
            <a:r>
              <a:rPr lang="fr-FR" sz="1800" b="1" dirty="0">
                <a:solidFill>
                  <a:srgbClr val="FF0066"/>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hlinkClick r:id="rId4" action="ppaction://hlinksldjump">
                  <a:extLst>
                    <a:ext uri="{A12FA001-AC4F-418D-AE19-62706E023703}">
                      <ahyp:hlinkClr xmlns:ahyp="http://schemas.microsoft.com/office/drawing/2018/hyperlinkcolor" val="tx"/>
                    </a:ext>
                  </a:extLst>
                </a:hlinkClick>
              </a:rPr>
              <a:t></a:t>
            </a:r>
            <a:endParaRPr lang="fr-FR" sz="1800" b="1" dirty="0">
              <a:solidFill>
                <a:srgbClr val="FF0066"/>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endParaRPr>
          </a:p>
          <a:p>
            <a:pPr marL="917575" lvl="1" indent="-285750" algn="just">
              <a:lnSpc>
                <a:spcPct val="200000"/>
              </a:lnSpc>
              <a:spcBef>
                <a:spcPts val="0"/>
              </a:spcBef>
              <a:buFont typeface="Wingdings" panose="05000000000000000000" pitchFamily="2" charset="2"/>
              <a:buChar char="ü"/>
            </a:pPr>
            <a:r>
              <a:rPr lang="fr-FR" sz="1800" b="1" dirty="0">
                <a:solidFill>
                  <a:srgbClr val="FF0066"/>
                </a:solidFill>
                <a:effectLst/>
                <a:latin typeface="Arial" panose="020B0604020202020204" pitchFamily="34" charset="0"/>
                <a:ea typeface="Calibri" panose="020F0502020204030204" pitchFamily="34" charset="0"/>
                <a:cs typeface="Times New Roman" panose="02020603050405020304" pitchFamily="18" charset="0"/>
              </a:rPr>
              <a:t>La royauté </a:t>
            </a:r>
            <a:r>
              <a:rPr lang="fr-FR" sz="1800" b="1" dirty="0">
                <a:solidFill>
                  <a:srgbClr val="FF0066"/>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hlinkClick r:id="rId4" action="ppaction://hlinksldjump">
                  <a:extLst>
                    <a:ext uri="{A12FA001-AC4F-418D-AE19-62706E023703}">
                      <ahyp:hlinkClr xmlns:ahyp="http://schemas.microsoft.com/office/drawing/2018/hyperlinkcolor" val="tx"/>
                    </a:ext>
                  </a:extLst>
                </a:hlinkClick>
              </a:rPr>
              <a:t></a:t>
            </a:r>
            <a:endParaRPr lang="fr-FR" sz="1800" b="1" dirty="0">
              <a:solidFill>
                <a:srgbClr val="FF0066"/>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endParaRPr>
          </a:p>
          <a:p>
            <a:pPr marL="917575" lvl="1" indent="-285750" algn="just">
              <a:lnSpc>
                <a:spcPct val="200000"/>
              </a:lnSpc>
              <a:spcBef>
                <a:spcPts val="0"/>
              </a:spcBef>
              <a:buFont typeface="Wingdings" panose="05000000000000000000" pitchFamily="2" charset="2"/>
              <a:buChar char="ü"/>
            </a:pPr>
            <a:r>
              <a:rPr lang="fr-FR" sz="1800" b="1" dirty="0">
                <a:solidFill>
                  <a:srgbClr val="FF0066"/>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rPr>
              <a:t>La route de la soie</a:t>
            </a:r>
            <a:r>
              <a:rPr lang="fr-FR" sz="1800" b="1" dirty="0">
                <a:solidFill>
                  <a:srgbClr val="FF0066"/>
                </a:solidFill>
                <a:effectLst/>
                <a:latin typeface="Arial" panose="020B0604020202020204" pitchFamily="34" charset="0"/>
                <a:ea typeface="Calibri" panose="020F0502020204030204" pitchFamily="34" charset="0"/>
                <a:cs typeface="Times New Roman" panose="02020603050405020304" pitchFamily="18" charset="0"/>
              </a:rPr>
              <a:t> </a:t>
            </a:r>
            <a:r>
              <a:rPr lang="fr-FR" sz="2000" b="1" dirty="0">
                <a:solidFill>
                  <a:srgbClr val="FF0066"/>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hlinkClick r:id="rId5" action="ppaction://hlinksldjump">
                  <a:extLst>
                    <a:ext uri="{A12FA001-AC4F-418D-AE19-62706E023703}">
                      <ahyp:hlinkClr xmlns:ahyp="http://schemas.microsoft.com/office/drawing/2018/hyperlinkcolor" val="tx"/>
                    </a:ext>
                  </a:extLst>
                </a:hlinkClick>
              </a:rPr>
              <a:t></a:t>
            </a:r>
            <a:endParaRPr lang="fr-FR" sz="20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endParaRPr>
          </a:p>
          <a:p>
            <a:pPr marL="917575" lvl="1" indent="-285750" algn="just">
              <a:lnSpc>
                <a:spcPct val="200000"/>
              </a:lnSpc>
              <a:spcBef>
                <a:spcPts val="0"/>
              </a:spcBef>
              <a:buFont typeface="Wingdings" panose="05000000000000000000" pitchFamily="2" charset="2"/>
              <a:buChar char="ü"/>
            </a:pPr>
            <a:endParaRPr lang="fr-FR" sz="1800" b="1" dirty="0">
              <a:solidFill>
                <a:srgbClr val="FF0066"/>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endParaRPr>
          </a:p>
          <a:p>
            <a:pPr marL="174625" marR="0" lvl="0" indent="0" algn="just" defTabSz="914400" rtl="0" eaLnBrk="0" fontAlgn="base" latinLnBrk="0" hangingPunct="0">
              <a:lnSpc>
                <a:spcPct val="200000"/>
              </a:lnSpc>
              <a:spcBef>
                <a:spcPts val="0"/>
              </a:spcBef>
              <a:spcAft>
                <a:spcPct val="0"/>
              </a:spcAft>
              <a:buClrTx/>
              <a:buSzTx/>
              <a:buFontTx/>
              <a:buNone/>
              <a:tabLst/>
              <a:defRPr/>
            </a:pPr>
            <a:r>
              <a:rPr kumimoji="0" lang="fr-FR" sz="2000" b="1" i="0" strike="noStrike" kern="1200" cap="none" spc="0" normalizeH="0" baseline="0" noProof="0" dirty="0">
                <a:ln>
                  <a:noFill/>
                </a:ln>
                <a:solidFill>
                  <a:srgbClr val="C00000"/>
                </a:solidFill>
                <a:effectLst/>
                <a:uLnTx/>
                <a:uFillTx/>
                <a:latin typeface="Arial" panose="020B0604020202020204" pitchFamily="34" charset="0"/>
                <a:ea typeface="Calibri" panose="020F0502020204030204" pitchFamily="34" charset="0"/>
                <a:cs typeface="Times New Roman" panose="02020603050405020304" pitchFamily="18" charset="0"/>
              </a:rPr>
              <a:t>Le commerce au Moyen-Age (600 après J.C – 1300 après J.C.)</a:t>
            </a:r>
            <a:endParaRPr kumimoji="0" lang="fr-FR" sz="2000" b="1" i="0" strike="noStrike" kern="1200" cap="none" spc="0" normalizeH="0" baseline="0" noProof="0" dirty="0">
              <a:ln>
                <a:noFill/>
              </a:ln>
              <a:solidFill>
                <a:srgbClr val="C00000"/>
              </a:solidFill>
              <a:effectLst/>
              <a:uLnTx/>
              <a:uFillTx/>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endParaRPr>
          </a:p>
        </p:txBody>
      </p:sp>
      <p:sp>
        <p:nvSpPr>
          <p:cNvPr id="2" name="Espace réservé du pied de page 1">
            <a:extLst>
              <a:ext uri="{FF2B5EF4-FFF2-40B4-BE49-F238E27FC236}">
                <a16:creationId xmlns:a16="http://schemas.microsoft.com/office/drawing/2014/main" id="{4CAA5DAF-CC65-5C1C-C0B4-C5F3FB5BABDA}"/>
              </a:ext>
            </a:extLst>
          </p:cNvPr>
          <p:cNvSpPr>
            <a:spLocks noGrp="1"/>
          </p:cNvSpPr>
          <p:nvPr>
            <p:ph type="ftr" sz="quarter" idx="11"/>
          </p:nvPr>
        </p:nvSpPr>
        <p:spPr/>
        <p:txBody>
          <a:bodyPr/>
          <a:lstStyle/>
          <a:p>
            <a:pPr>
              <a:defRPr/>
            </a:pPr>
            <a:r>
              <a:rPr lang="fr-FR"/>
              <a:t>Michel Baupin – Histoire du marché, du 14ème siècle à sa "disparition" depuis 1980 – UIA – 2022 / 2023</a:t>
            </a:r>
            <a:endParaRPr lang="fr-FR" dirty="0"/>
          </a:p>
        </p:txBody>
      </p:sp>
      <p:sp>
        <p:nvSpPr>
          <p:cNvPr id="4" name="ZoneTexte 3">
            <a:extLst>
              <a:ext uri="{FF2B5EF4-FFF2-40B4-BE49-F238E27FC236}">
                <a16:creationId xmlns:a16="http://schemas.microsoft.com/office/drawing/2014/main" id="{75FC7538-9BD9-D83D-EBCA-79F72D6508CF}"/>
              </a:ext>
            </a:extLst>
          </p:cNvPr>
          <p:cNvSpPr txBox="1"/>
          <p:nvPr/>
        </p:nvSpPr>
        <p:spPr>
          <a:xfrm>
            <a:off x="251520" y="805009"/>
            <a:ext cx="8472586" cy="577850"/>
          </a:xfrm>
          <a:prstGeom prst="rect">
            <a:avLst/>
          </a:prstGeom>
          <a:noFill/>
        </p:spPr>
        <p:txBody>
          <a:bodyPr wrap="square">
            <a:spAutoFit/>
          </a:bodyPr>
          <a:lstStyle/>
          <a:p>
            <a:pPr algn="ctr">
              <a:lnSpc>
                <a:spcPct val="150000"/>
              </a:lnSpc>
            </a:pPr>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Le commerce dans l’</a:t>
            </a:r>
            <a:r>
              <a:rPr lang="fr-FR" b="1" dirty="0">
                <a:solidFill>
                  <a:srgbClr val="0000FF"/>
                </a:solidFill>
                <a:latin typeface="Arial" panose="020B0604020202020204" pitchFamily="34" charset="0"/>
                <a:ea typeface="Calibri" panose="020F0502020204030204" pitchFamily="34" charset="0"/>
                <a:cs typeface="Times New Roman" panose="02020603050405020304" pitchFamily="18" charset="0"/>
              </a:rPr>
              <a:t>Antiquité et au Moyen-Age (1/9)</a:t>
            </a:r>
            <a:endParaRPr lang="fr-FR"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5" name="Rectangle 15">
            <a:extLst>
              <a:ext uri="{FF2B5EF4-FFF2-40B4-BE49-F238E27FC236}">
                <a16:creationId xmlns:a16="http://schemas.microsoft.com/office/drawing/2014/main" id="{5C99F245-3F63-FC96-D039-4F8CF0DE36AD}"/>
              </a:ext>
            </a:extLst>
          </p:cNvPr>
          <p:cNvSpPr>
            <a:spLocks noChangeArrowheads="1"/>
          </p:cNvSpPr>
          <p:nvPr/>
        </p:nvSpPr>
        <p:spPr bwMode="auto">
          <a:xfrm>
            <a:off x="8246992" y="5059561"/>
            <a:ext cx="5661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fr-FR" altLang="zh-CN" dirty="0"/>
              <a:t> </a:t>
            </a:r>
            <a:r>
              <a:rPr lang="fr-FR" altLang="zh-CN" b="1" dirty="0">
                <a:solidFill>
                  <a:srgbClr val="FF0066"/>
                </a:solidFill>
                <a:latin typeface="Arial" panose="020B0604020202020204" pitchFamily="34" charset="0"/>
                <a:cs typeface="Arial" panose="020B0604020202020204" pitchFamily="34" charset="0"/>
                <a:sym typeface="Symbol" panose="05050102010706020507" pitchFamily="18" charset="2"/>
                <a:hlinkClick r:id="rId6" action="ppaction://hlinksldjump">
                  <a:extLst>
                    <a:ext uri="{A12FA001-AC4F-418D-AE19-62706E023703}">
                      <ahyp:hlinkClr xmlns:ahyp="http://schemas.microsoft.com/office/drawing/2018/hyperlinkcolor" val="tx"/>
                    </a:ext>
                  </a:extLst>
                </a:hlinkClick>
              </a:rPr>
              <a:t></a:t>
            </a:r>
            <a:endParaRPr lang="fr-FR" altLang="fr-FR" b="1" dirty="0">
              <a:solidFill>
                <a:srgbClr val="FF0066"/>
              </a:solidFill>
              <a:sym typeface="Symbol" panose="05050102010706020507" pitchFamily="18" charset="2"/>
            </a:endParaRPr>
          </a:p>
        </p:txBody>
      </p:sp>
      <p:sp>
        <p:nvSpPr>
          <p:cNvPr id="3" name="Rectangle 15">
            <a:extLst>
              <a:ext uri="{FF2B5EF4-FFF2-40B4-BE49-F238E27FC236}">
                <a16:creationId xmlns:a16="http://schemas.microsoft.com/office/drawing/2014/main" id="{A9D5A4D9-B667-D423-8036-C956A997CA21}"/>
              </a:ext>
            </a:extLst>
          </p:cNvPr>
          <p:cNvSpPr>
            <a:spLocks noChangeArrowheads="1"/>
          </p:cNvSpPr>
          <p:nvPr/>
        </p:nvSpPr>
        <p:spPr bwMode="auto">
          <a:xfrm>
            <a:off x="1475656" y="4221088"/>
            <a:ext cx="5661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fr-FR" altLang="zh-CN" dirty="0"/>
              <a:t> </a:t>
            </a:r>
            <a:r>
              <a:rPr lang="fr-FR" altLang="zh-CN" b="1" dirty="0">
                <a:solidFill>
                  <a:srgbClr val="C00000"/>
                </a:solidFill>
                <a:latin typeface="Arial" panose="020B0604020202020204" pitchFamily="34" charset="0"/>
                <a:cs typeface="Arial" panose="020B0604020202020204" pitchFamily="34" charset="0"/>
                <a:sym typeface="Symbol" panose="05050102010706020507" pitchFamily="18" charset="2"/>
                <a:hlinkClick r:id="rId7" action="ppaction://hlinksldjump">
                  <a:extLst>
                    <a:ext uri="{A12FA001-AC4F-418D-AE19-62706E023703}">
                      <ahyp:hlinkClr xmlns:ahyp="http://schemas.microsoft.com/office/drawing/2018/hyperlinkcolor" val="tx"/>
                    </a:ext>
                  </a:extLst>
                </a:hlinkClick>
              </a:rPr>
              <a:t></a:t>
            </a:r>
            <a:endParaRPr lang="fr-FR" altLang="fr-FR" b="1" dirty="0">
              <a:solidFill>
                <a:srgbClr val="C00000"/>
              </a:solidFill>
              <a:sym typeface="Symbol" panose="05050102010706020507" pitchFamily="18" charset="2"/>
            </a:endParaRPr>
          </a:p>
        </p:txBody>
      </p:sp>
    </p:spTree>
    <p:extLst>
      <p:ext uri="{BB962C8B-B14F-4D97-AF65-F5344CB8AC3E}">
        <p14:creationId xmlns:p14="http://schemas.microsoft.com/office/powerpoint/2010/main" val="364892149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4A13E1E8-4833-4C5D-B57E-D4C74CF77EFD}"/>
              </a:ext>
            </a:extLst>
          </p:cNvPr>
          <p:cNvSpPr txBox="1"/>
          <p:nvPr/>
        </p:nvSpPr>
        <p:spPr>
          <a:xfrm>
            <a:off x="189081" y="1436248"/>
            <a:ext cx="8765837" cy="4524828"/>
          </a:xfrm>
          <a:prstGeom prst="rect">
            <a:avLst/>
          </a:prstGeom>
          <a:noFill/>
        </p:spPr>
        <p:txBody>
          <a:bodyPr wrap="square">
            <a:spAutoFit/>
          </a:bodyPr>
          <a:lstStyle/>
          <a:p>
            <a:pPr algn="just">
              <a:lnSpc>
                <a:spcPct val="150000"/>
              </a:lnSpc>
            </a:pPr>
            <a:r>
              <a:rPr kumimoji="0" lang="fr-FR" sz="1800" b="1" i="0" strike="noStrike" kern="1200" cap="none" spc="0" normalizeH="0" baseline="0" noProof="0" dirty="0">
                <a:ln>
                  <a:noFill/>
                </a:ln>
                <a:solidFill>
                  <a:srgbClr val="C00000"/>
                </a:solidFill>
                <a:effectLst/>
                <a:uLnTx/>
                <a:uFillTx/>
                <a:latin typeface="Arial" panose="020B0604020202020204" pitchFamily="34" charset="0"/>
                <a:ea typeface="Calibri" panose="020F0502020204030204" pitchFamily="34" charset="0"/>
                <a:cs typeface="Times New Roman" panose="02020603050405020304" pitchFamily="18" charset="0"/>
              </a:rPr>
              <a:t>Le commerce dans l’Antiquité (1 000 avant J.C – </a:t>
            </a:r>
            <a:r>
              <a:rPr lang="fr-FR" sz="1800" b="1" dirty="0">
                <a:solidFill>
                  <a:srgbClr val="C00000"/>
                </a:solidFill>
                <a:latin typeface="Arial" panose="020B0604020202020204" pitchFamily="34" charset="0"/>
                <a:ea typeface="Calibri" panose="020F0502020204030204" pitchFamily="34" charset="0"/>
                <a:cs typeface="Times New Roman" panose="02020603050405020304" pitchFamily="18" charset="0"/>
              </a:rPr>
              <a:t>6</a:t>
            </a:r>
            <a:r>
              <a:rPr kumimoji="0" lang="fr-FR" sz="1800" b="1" i="0" strike="noStrike" kern="1200" cap="none" spc="0" normalizeH="0" baseline="0" noProof="0" dirty="0">
                <a:ln>
                  <a:noFill/>
                </a:ln>
                <a:solidFill>
                  <a:srgbClr val="C00000"/>
                </a:solidFill>
                <a:effectLst/>
                <a:uLnTx/>
                <a:uFillTx/>
                <a:latin typeface="Arial" panose="020B0604020202020204" pitchFamily="34" charset="0"/>
                <a:ea typeface="Calibri" panose="020F0502020204030204" pitchFamily="34" charset="0"/>
                <a:cs typeface="Times New Roman" panose="02020603050405020304" pitchFamily="18" charset="0"/>
              </a:rPr>
              <a:t>00 après J.C.) (1/3)</a:t>
            </a:r>
            <a:endParaRPr lang="fr-FR" sz="1800" b="1" dirty="0">
              <a:effectLst/>
              <a:latin typeface="Arial" panose="020B0604020202020204" pitchFamily="34" charset="0"/>
              <a:ea typeface="Calibri" panose="020F0502020204030204" pitchFamily="34" charset="0"/>
              <a:cs typeface="Times New Roman" panose="02020603050405020304" pitchFamily="18" charset="0"/>
            </a:endParaRPr>
          </a:p>
          <a:p>
            <a:pPr indent="174625" algn="just">
              <a:lnSpc>
                <a:spcPct val="150000"/>
              </a:lnSpc>
            </a:pPr>
            <a:r>
              <a:rPr lang="fr-FR" sz="1600" b="1" dirty="0">
                <a:solidFill>
                  <a:srgbClr val="FF0066"/>
                </a:solidFill>
                <a:effectLst/>
                <a:latin typeface="Arial" panose="020B0604020202020204" pitchFamily="34" charset="0"/>
                <a:ea typeface="Calibri" panose="020F0502020204030204" pitchFamily="34" charset="0"/>
                <a:cs typeface="Times New Roman" panose="02020603050405020304" pitchFamily="18" charset="0"/>
              </a:rPr>
              <a:t>La dette : </a:t>
            </a:r>
            <a:r>
              <a:rPr lang="fr-FR" sz="1600" b="1" dirty="0">
                <a:effectLst/>
                <a:latin typeface="Arial" panose="020B0604020202020204" pitchFamily="34" charset="0"/>
                <a:ea typeface="Calibri" panose="020F0502020204030204" pitchFamily="34" charset="0"/>
                <a:cs typeface="Times New Roman" panose="02020603050405020304" pitchFamily="18" charset="0"/>
              </a:rPr>
              <a:t>dans la plupart des époques et des lieux, toute personne qui n’arrivait pas à honorer ses dettes pouvait devenir esclave destinée à être achetée le plus souvent à crédit. La dette rendit possible de produire un lieu où la majeure partie des actes d’achat et de vente étaient marchandés à crédit, lieu qui fut appelé « marché ».</a:t>
            </a:r>
          </a:p>
          <a:p>
            <a:pPr indent="174625" algn="just">
              <a:lnSpc>
                <a:spcPct val="150000"/>
              </a:lnSpc>
            </a:pPr>
            <a:r>
              <a:rPr lang="fr-FR" sz="1600" b="1" dirty="0">
                <a:solidFill>
                  <a:srgbClr val="FF0066"/>
                </a:solidFill>
                <a:effectLst/>
                <a:latin typeface="Arial" panose="020B0604020202020204" pitchFamily="34" charset="0"/>
                <a:ea typeface="Calibri" panose="020F0502020204030204" pitchFamily="34" charset="0"/>
                <a:cs typeface="Times New Roman" panose="02020603050405020304" pitchFamily="18" charset="0"/>
              </a:rPr>
              <a:t>La religion </a:t>
            </a:r>
            <a:r>
              <a:rPr lang="fr-FR" sz="16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 </a:t>
            </a:r>
            <a:r>
              <a:rPr lang="fr-FR" sz="1600" b="1" dirty="0">
                <a:effectLst/>
                <a:latin typeface="Arial" panose="020B0604020202020204" pitchFamily="34" charset="0"/>
                <a:ea typeface="Calibri" panose="020F0502020204030204" pitchFamily="34" charset="0"/>
                <a:cs typeface="Times New Roman" panose="02020603050405020304" pitchFamily="18" charset="0"/>
              </a:rPr>
              <a:t>parce qu’elle condamnait le prêt à intérêt, la religion réprima la « liberté de choisir ses échanges » et préféra le don et la charité au crédit et au travail.</a:t>
            </a:r>
          </a:p>
          <a:p>
            <a:pPr indent="183515" algn="just">
              <a:lnSpc>
                <a:spcPct val="150000"/>
              </a:lnSpc>
            </a:pPr>
            <a:r>
              <a:rPr lang="fr-FR" sz="1600" b="1" dirty="0">
                <a:solidFill>
                  <a:srgbClr val="FF0066"/>
                </a:solidFill>
                <a:effectLst/>
                <a:latin typeface="Arial" panose="020B0604020202020204" pitchFamily="34" charset="0"/>
                <a:ea typeface="Calibri" panose="020F0502020204030204" pitchFamily="34" charset="0"/>
                <a:cs typeface="Times New Roman" panose="02020603050405020304" pitchFamily="18" charset="0"/>
              </a:rPr>
              <a:t>La royauté :</a:t>
            </a:r>
            <a:r>
              <a:rPr lang="fr-FR" sz="16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 </a:t>
            </a:r>
            <a:r>
              <a:rPr lang="fr-FR" sz="1600" b="1" dirty="0">
                <a:effectLst/>
                <a:latin typeface="Arial" panose="020B0604020202020204" pitchFamily="34" charset="0"/>
                <a:ea typeface="Calibri" panose="020F0502020204030204" pitchFamily="34" charset="0"/>
                <a:cs typeface="Times New Roman" panose="02020603050405020304" pitchFamily="18" charset="0"/>
              </a:rPr>
              <a:t>les Rois encouragèrent les marchés pour pouvoir acheter avec de la monnaie ce dont ils avaient besoin (soie, roues de chariot, armes, nourriture, etc.) au lieu de l’obtenir comme paiement des taxes par la population sujette, ce qui pouvait être porteur de problèmes. Souvent, les premiers marchés suivaient les armées et les entourages royaux favorisant </a:t>
            </a:r>
            <a:r>
              <a:rPr lang="fr-FR" sz="1600" b="1" dirty="0">
                <a:latin typeface="Arial" panose="020B0604020202020204" pitchFamily="34" charset="0"/>
                <a:ea typeface="Calibri" panose="020F0502020204030204" pitchFamily="34" charset="0"/>
                <a:cs typeface="Times New Roman" panose="02020603050405020304" pitchFamily="18" charset="0"/>
              </a:rPr>
              <a:t>lentement </a:t>
            </a:r>
            <a:r>
              <a:rPr lang="fr-FR" sz="1600" b="1" dirty="0">
                <a:effectLst/>
                <a:latin typeface="Arial" panose="020B0604020202020204" pitchFamily="34" charset="0"/>
                <a:ea typeface="Calibri" panose="020F0502020204030204" pitchFamily="34" charset="0"/>
                <a:cs typeface="Times New Roman" panose="02020603050405020304" pitchFamily="18" charset="0"/>
              </a:rPr>
              <a:t>leur acceptation par les populations.</a:t>
            </a:r>
            <a:endParaRPr lang="fr-FR" sz="1600" b="1" dirty="0">
              <a:latin typeface="Arial" panose="020B0604020202020204" pitchFamily="34" charset="0"/>
            </a:endParaRPr>
          </a:p>
        </p:txBody>
      </p:sp>
      <p:sp>
        <p:nvSpPr>
          <p:cNvPr id="8" name="ZoneTexte 7">
            <a:extLst>
              <a:ext uri="{FF2B5EF4-FFF2-40B4-BE49-F238E27FC236}">
                <a16:creationId xmlns:a16="http://schemas.microsoft.com/office/drawing/2014/main" id="{64BC66B2-1358-4E65-95AA-5251A1F41834}"/>
              </a:ext>
            </a:extLst>
          </p:cNvPr>
          <p:cNvSpPr txBox="1"/>
          <p:nvPr/>
        </p:nvSpPr>
        <p:spPr>
          <a:xfrm>
            <a:off x="611560" y="912117"/>
            <a:ext cx="8176022" cy="461665"/>
          </a:xfrm>
          <a:prstGeom prst="rect">
            <a:avLst/>
          </a:prstGeom>
          <a:noFill/>
        </p:spPr>
        <p:txBody>
          <a:bodyPr wrap="square">
            <a:spAutoFit/>
          </a:bodyPr>
          <a:lstStyle/>
          <a:p>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Le commerce dans l’</a:t>
            </a:r>
            <a:r>
              <a:rPr lang="fr-FR" b="1" dirty="0">
                <a:solidFill>
                  <a:srgbClr val="0000FF"/>
                </a:solidFill>
                <a:latin typeface="Arial" panose="020B0604020202020204" pitchFamily="34" charset="0"/>
                <a:ea typeface="Calibri" panose="020F0502020204030204" pitchFamily="34" charset="0"/>
                <a:cs typeface="Times New Roman" panose="02020603050405020304" pitchFamily="18" charset="0"/>
              </a:rPr>
              <a:t>Antiquité et au Moyen-Age</a:t>
            </a:r>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 </a:t>
            </a:r>
            <a:r>
              <a:rPr lang="fr-FR" sz="2400" b="1" dirty="0">
                <a:solidFill>
                  <a:srgbClr val="3333FF"/>
                </a:solidFill>
                <a:effectLst/>
                <a:latin typeface="Arial" panose="020B0604020202020204" pitchFamily="34" charset="0"/>
                <a:ea typeface="Calibri" panose="020F0502020204030204" pitchFamily="34" charset="0"/>
                <a:cs typeface="Times New Roman" panose="02020603050405020304" pitchFamily="18" charset="0"/>
              </a:rPr>
              <a:t>(2/9)</a:t>
            </a:r>
            <a:endParaRPr lang="fr-FR" dirty="0">
              <a:solidFill>
                <a:srgbClr val="3333FF"/>
              </a:solidFill>
            </a:endParaRPr>
          </a:p>
        </p:txBody>
      </p:sp>
      <p:sp>
        <p:nvSpPr>
          <p:cNvPr id="7" name="ZoneTexte 6">
            <a:extLst>
              <a:ext uri="{FF2B5EF4-FFF2-40B4-BE49-F238E27FC236}">
                <a16:creationId xmlns:a16="http://schemas.microsoft.com/office/drawing/2014/main" id="{BAC658F1-FF2E-4023-B332-66C89543505A}"/>
              </a:ext>
            </a:extLst>
          </p:cNvPr>
          <p:cNvSpPr txBox="1"/>
          <p:nvPr/>
        </p:nvSpPr>
        <p:spPr>
          <a:xfrm>
            <a:off x="7956376" y="5961076"/>
            <a:ext cx="432048" cy="461665"/>
          </a:xfrm>
          <a:prstGeom prst="rect">
            <a:avLst/>
          </a:prstGeom>
          <a:noFill/>
        </p:spPr>
        <p:txBody>
          <a:bodyPr wrap="square">
            <a:spAutoFit/>
          </a:bodyPr>
          <a:lstStyle/>
          <a:p>
            <a:r>
              <a:rPr lang="fr-FR" altLang="zh-CN" b="1" dirty="0">
                <a:solidFill>
                  <a:srgbClr val="C00000"/>
                </a:solidFill>
                <a:sym typeface="Symbol" panose="05050102010706020507" pitchFamily="18" charset="2"/>
                <a:hlinkClick r:id="rId2" action="ppaction://hlinksldjump">
                  <a:extLst>
                    <a:ext uri="{A12FA001-AC4F-418D-AE19-62706E023703}">
                      <ahyp:hlinkClr xmlns:ahyp="http://schemas.microsoft.com/office/drawing/2018/hyperlinkcolor" val="tx"/>
                    </a:ext>
                  </a:extLst>
                </a:hlinkClick>
              </a:rPr>
              <a:t></a:t>
            </a:r>
            <a:endParaRPr lang="fr-FR" dirty="0">
              <a:solidFill>
                <a:srgbClr val="FF0000"/>
              </a:solidFill>
            </a:endParaRPr>
          </a:p>
        </p:txBody>
      </p:sp>
      <p:sp>
        <p:nvSpPr>
          <p:cNvPr id="5" name="Espace réservé du pied de page 4">
            <a:extLst>
              <a:ext uri="{FF2B5EF4-FFF2-40B4-BE49-F238E27FC236}">
                <a16:creationId xmlns:a16="http://schemas.microsoft.com/office/drawing/2014/main" id="{BCFE4D2C-9046-6B55-C20E-F5A4EB1AF8FB}"/>
              </a:ext>
            </a:extLst>
          </p:cNvPr>
          <p:cNvSpPr>
            <a:spLocks noGrp="1"/>
          </p:cNvSpPr>
          <p:nvPr>
            <p:ph type="ftr" sz="quarter" idx="11"/>
          </p:nvPr>
        </p:nvSpPr>
        <p:spPr/>
        <p:txBody>
          <a:bodyPr/>
          <a:lstStyle/>
          <a:p>
            <a:pPr>
              <a:defRPr/>
            </a:pPr>
            <a:r>
              <a:rPr lang="fr-FR"/>
              <a:t>Michel Baupin – Histoire du marché, du 14ème siècle à sa "disparition" depuis 1980 – UIA – 2022 / 2023</a:t>
            </a:r>
            <a:endParaRPr lang="fr-FR" dirty="0"/>
          </a:p>
        </p:txBody>
      </p:sp>
    </p:spTree>
    <p:extLst>
      <p:ext uri="{BB962C8B-B14F-4D97-AF65-F5344CB8AC3E}">
        <p14:creationId xmlns:p14="http://schemas.microsoft.com/office/powerpoint/2010/main" val="1002871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4A13E1E8-4833-4C5D-B57E-D4C74CF77EFD}"/>
              </a:ext>
            </a:extLst>
          </p:cNvPr>
          <p:cNvSpPr txBox="1"/>
          <p:nvPr/>
        </p:nvSpPr>
        <p:spPr>
          <a:xfrm>
            <a:off x="126497" y="1340633"/>
            <a:ext cx="8891006" cy="4894160"/>
          </a:xfrm>
          <a:prstGeom prst="rect">
            <a:avLst/>
          </a:prstGeom>
          <a:noFill/>
        </p:spPr>
        <p:txBody>
          <a:bodyPr wrap="square">
            <a:spAutoFit/>
          </a:bodyPr>
          <a:lstStyle/>
          <a:p>
            <a:pPr algn="just">
              <a:lnSpc>
                <a:spcPct val="150000"/>
              </a:lnSpc>
            </a:pPr>
            <a:r>
              <a:rPr kumimoji="0" lang="fr-FR" sz="1800" b="1" i="0" strike="noStrike" kern="1200" cap="none" spc="0" normalizeH="0" baseline="0" noProof="0" dirty="0">
                <a:ln>
                  <a:noFill/>
                </a:ln>
                <a:solidFill>
                  <a:srgbClr val="C00000"/>
                </a:solidFill>
                <a:effectLst/>
                <a:uLnTx/>
                <a:uFillTx/>
                <a:latin typeface="Arial" panose="020B0604020202020204" pitchFamily="34" charset="0"/>
                <a:ea typeface="Calibri" panose="020F0502020204030204" pitchFamily="34" charset="0"/>
                <a:cs typeface="Times New Roman" panose="02020603050405020304" pitchFamily="18" charset="0"/>
              </a:rPr>
              <a:t>Le commerce dans l’Antiquité (1 000 avant J.C – </a:t>
            </a:r>
            <a:r>
              <a:rPr lang="fr-FR" sz="1800" b="1" dirty="0">
                <a:solidFill>
                  <a:srgbClr val="C00000"/>
                </a:solidFill>
                <a:latin typeface="Arial" panose="020B0604020202020204" pitchFamily="34" charset="0"/>
                <a:ea typeface="Calibri" panose="020F0502020204030204" pitchFamily="34" charset="0"/>
                <a:cs typeface="Times New Roman" panose="02020603050405020304" pitchFamily="18" charset="0"/>
              </a:rPr>
              <a:t>6</a:t>
            </a:r>
            <a:r>
              <a:rPr kumimoji="0" lang="fr-FR" sz="1800" b="1" i="0" strike="noStrike" kern="1200" cap="none" spc="0" normalizeH="0" baseline="0" noProof="0" dirty="0">
                <a:ln>
                  <a:noFill/>
                </a:ln>
                <a:solidFill>
                  <a:srgbClr val="C00000"/>
                </a:solidFill>
                <a:effectLst/>
                <a:uLnTx/>
                <a:uFillTx/>
                <a:latin typeface="Arial" panose="020B0604020202020204" pitchFamily="34" charset="0"/>
                <a:ea typeface="Calibri" panose="020F0502020204030204" pitchFamily="34" charset="0"/>
                <a:cs typeface="Times New Roman" panose="02020603050405020304" pitchFamily="18" charset="0"/>
              </a:rPr>
              <a:t>00 après J.C.) (2/3)</a:t>
            </a:r>
            <a:endParaRPr lang="fr-FR" sz="1800" b="1" dirty="0">
              <a:effectLst/>
              <a:latin typeface="Arial" panose="020B0604020202020204" pitchFamily="34" charset="0"/>
              <a:ea typeface="Calibri" panose="020F0502020204030204" pitchFamily="34" charset="0"/>
              <a:cs typeface="Times New Roman" panose="02020603050405020304" pitchFamily="18" charset="0"/>
            </a:endParaRPr>
          </a:p>
          <a:p>
            <a:pPr indent="174625" algn="just">
              <a:lnSpc>
                <a:spcPct val="150000"/>
              </a:lnSpc>
            </a:pPr>
            <a:r>
              <a:rPr lang="fr-FR" sz="1600" b="1" dirty="0">
                <a:solidFill>
                  <a:srgbClr val="FF0066"/>
                </a:solidFill>
                <a:effectLst/>
                <a:latin typeface="Arial" panose="020B0604020202020204" pitchFamily="34" charset="0"/>
                <a:ea typeface="Calibri" panose="020F0502020204030204" pitchFamily="34" charset="0"/>
                <a:cs typeface="Times New Roman" panose="02020603050405020304" pitchFamily="18" charset="0"/>
              </a:rPr>
              <a:t>La route de la soie (1/2) :</a:t>
            </a:r>
            <a:r>
              <a:rPr lang="fr-FR" sz="1600" b="1" dirty="0">
                <a:effectLst/>
                <a:latin typeface="Arial" panose="020B0604020202020204" pitchFamily="34" charset="0"/>
                <a:ea typeface="Calibri" panose="020F0502020204030204" pitchFamily="34" charset="0"/>
                <a:cs typeface="Times New Roman" panose="02020603050405020304" pitchFamily="18" charset="0"/>
              </a:rPr>
              <a:t> la route de la soie qui s’étendait de l’</a:t>
            </a:r>
            <a:r>
              <a:rPr lang="fr-FR" sz="1600" b="1" dirty="0">
                <a:latin typeface="Arial" panose="020B0604020202020204" pitchFamily="34" charset="0"/>
                <a:ea typeface="Calibri" panose="020F0502020204030204" pitchFamily="34" charset="0"/>
                <a:cs typeface="Times New Roman" panose="02020603050405020304" pitchFamily="18" charset="0"/>
              </a:rPr>
              <a:t>Asie à l’Europe </a:t>
            </a:r>
            <a:r>
              <a:rPr lang="fr-FR" sz="1600" b="1" dirty="0">
                <a:effectLst/>
                <a:latin typeface="Arial" panose="020B0604020202020204" pitchFamily="34" charset="0"/>
                <a:ea typeface="Calibri" panose="020F0502020204030204" pitchFamily="34" charset="0"/>
                <a:cs typeface="Times New Roman" panose="02020603050405020304" pitchFamily="18" charset="0"/>
              </a:rPr>
              <a:t>sur 8000 km entre Xi’an en Chine et Antioche en Turquie favorisa le brassage des populations qui développèrent </a:t>
            </a:r>
            <a:r>
              <a:rPr lang="fr-FR" sz="1600" b="1" dirty="0">
                <a:latin typeface="Arial" panose="020B0604020202020204" pitchFamily="34" charset="0"/>
                <a:cs typeface="Arial" panose="020B0604020202020204" pitchFamily="34" charset="0"/>
              </a:rPr>
              <a:t>des échanges commerciaux. </a:t>
            </a:r>
          </a:p>
          <a:p>
            <a:pPr algn="just">
              <a:lnSpc>
                <a:spcPct val="150000"/>
              </a:lnSpc>
            </a:pPr>
            <a:r>
              <a:rPr lang="fr-FR" sz="1600" b="1" dirty="0">
                <a:latin typeface="Arial" panose="020B0604020202020204" pitchFamily="34" charset="0"/>
                <a:cs typeface="Arial" panose="020B0604020202020204" pitchFamily="34" charset="0"/>
              </a:rPr>
              <a:t>Alexandre le Grand (356 à 323 avant Jésus-Christ) au cours de ses conquêtes encouragea le départ des caravanes pour diffuser des marchandises de l'Ukraine à la Mongolie dans des comptoirs qui étaient autant de marchés prometteurs qui  </a:t>
            </a:r>
            <a:r>
              <a:rPr lang="fr-FR" sz="1600" b="1" dirty="0">
                <a:effectLst/>
                <a:latin typeface="Arial" panose="020B0604020202020204" pitchFamily="34" charset="0"/>
                <a:ea typeface="Calibri" panose="020F0502020204030204" pitchFamily="34" charset="0"/>
                <a:cs typeface="Times New Roman" panose="02020603050405020304" pitchFamily="18" charset="0"/>
              </a:rPr>
              <a:t>imprégnèrent lentement la société toute entière</a:t>
            </a:r>
            <a:r>
              <a:rPr lang="fr-FR" sz="1600" b="1" dirty="0">
                <a:latin typeface="Arial" panose="020B0604020202020204" pitchFamily="34" charset="0"/>
                <a:cs typeface="Arial" panose="020B0604020202020204" pitchFamily="34" charset="0"/>
              </a:rPr>
              <a:t>. </a:t>
            </a:r>
            <a:r>
              <a:rPr lang="fr-FR" sz="1600" b="1" dirty="0">
                <a:effectLst/>
                <a:latin typeface="Arial" panose="020B0604020202020204" pitchFamily="34" charset="0"/>
                <a:ea typeface="Calibri" panose="020F0502020204030204" pitchFamily="34" charset="0"/>
                <a:cs typeface="Times New Roman" panose="02020603050405020304" pitchFamily="18" charset="0"/>
              </a:rPr>
              <a:t>D</a:t>
            </a:r>
            <a:r>
              <a:rPr lang="fr-FR" sz="1600" b="1" dirty="0">
                <a:latin typeface="Arial" panose="020B0604020202020204" pitchFamily="34" charset="0"/>
                <a:cs typeface="Arial" panose="020B0604020202020204" pitchFamily="34" charset="0"/>
              </a:rPr>
              <a:t>ans les régions que traversait le réseau de la route de la soie, les richesses qu'elle générait représentaient une force d’attraction et ouvraient des horizons pour des tribus qui vivaient jusque-là de façon isolée.</a:t>
            </a:r>
          </a:p>
          <a:p>
            <a:pPr algn="just">
              <a:lnSpc>
                <a:spcPct val="150000"/>
              </a:lnSpc>
            </a:pPr>
            <a:r>
              <a:rPr lang="fr-FR" sz="1600" b="1" dirty="0">
                <a:effectLst/>
                <a:latin typeface="Arial" panose="020B0604020202020204" pitchFamily="34" charset="0"/>
                <a:ea typeface="Calibri" panose="020F0502020204030204" pitchFamily="34" charset="0"/>
                <a:cs typeface="Times New Roman" panose="02020603050405020304" pitchFamily="18" charset="0"/>
              </a:rPr>
              <a:t>Après la chute de l’Empire romain au 5</a:t>
            </a:r>
            <a:r>
              <a:rPr lang="fr-FR" sz="1600" b="1" baseline="30000" dirty="0">
                <a:effectLst/>
                <a:latin typeface="Arial" panose="020B0604020202020204" pitchFamily="34" charset="0"/>
                <a:ea typeface="Calibri" panose="020F0502020204030204" pitchFamily="34" charset="0"/>
                <a:cs typeface="Times New Roman" panose="02020603050405020304" pitchFamily="18" charset="0"/>
              </a:rPr>
              <a:t>ème</a:t>
            </a:r>
            <a:r>
              <a:rPr lang="fr-FR" sz="1600" b="1" dirty="0">
                <a:effectLst/>
                <a:latin typeface="Arial" panose="020B0604020202020204" pitchFamily="34" charset="0"/>
                <a:ea typeface="Calibri" panose="020F0502020204030204" pitchFamily="34" charset="0"/>
                <a:cs typeface="Times New Roman" panose="02020603050405020304" pitchFamily="18" charset="0"/>
              </a:rPr>
              <a:t> siècle après Jésus-Christ et le repli de l’Europe sur elle-même, notamment en France où les fiefs féodaux vivaient en autarcie, le véritable centre nerveux du commerce médiéval devint l’Océan Indien.</a:t>
            </a:r>
            <a:endParaRPr lang="fr-FR" sz="1600" b="1" dirty="0">
              <a:latin typeface="Arial" panose="020B0604020202020204" pitchFamily="34" charset="0"/>
              <a:cs typeface="Arial" panose="020B0604020202020204" pitchFamily="34" charset="0"/>
            </a:endParaRPr>
          </a:p>
        </p:txBody>
      </p:sp>
      <p:sp>
        <p:nvSpPr>
          <p:cNvPr id="8" name="ZoneTexte 7">
            <a:extLst>
              <a:ext uri="{FF2B5EF4-FFF2-40B4-BE49-F238E27FC236}">
                <a16:creationId xmlns:a16="http://schemas.microsoft.com/office/drawing/2014/main" id="{64BC66B2-1358-4E65-95AA-5251A1F41834}"/>
              </a:ext>
            </a:extLst>
          </p:cNvPr>
          <p:cNvSpPr txBox="1"/>
          <p:nvPr/>
        </p:nvSpPr>
        <p:spPr>
          <a:xfrm>
            <a:off x="611560" y="872788"/>
            <a:ext cx="8176022" cy="461665"/>
          </a:xfrm>
          <a:prstGeom prst="rect">
            <a:avLst/>
          </a:prstGeom>
          <a:noFill/>
        </p:spPr>
        <p:txBody>
          <a:bodyPr wrap="square">
            <a:spAutoFit/>
          </a:bodyPr>
          <a:lstStyle/>
          <a:p>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Le commerce dans l’</a:t>
            </a:r>
            <a:r>
              <a:rPr lang="fr-FR" b="1" dirty="0">
                <a:solidFill>
                  <a:srgbClr val="0000FF"/>
                </a:solidFill>
                <a:latin typeface="Arial" panose="020B0604020202020204" pitchFamily="34" charset="0"/>
                <a:ea typeface="Calibri" panose="020F0502020204030204" pitchFamily="34" charset="0"/>
                <a:cs typeface="Times New Roman" panose="02020603050405020304" pitchFamily="18" charset="0"/>
              </a:rPr>
              <a:t>Antiquité et au Moyen-Age</a:t>
            </a:r>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 </a:t>
            </a:r>
            <a:r>
              <a:rPr lang="fr-FR" sz="2400" b="1" dirty="0">
                <a:solidFill>
                  <a:srgbClr val="3333FF"/>
                </a:solidFill>
                <a:effectLst/>
                <a:latin typeface="Arial" panose="020B0604020202020204" pitchFamily="34" charset="0"/>
                <a:ea typeface="Calibri" panose="020F0502020204030204" pitchFamily="34" charset="0"/>
                <a:cs typeface="Times New Roman" panose="02020603050405020304" pitchFamily="18" charset="0"/>
              </a:rPr>
              <a:t>(3/9)</a:t>
            </a:r>
            <a:endParaRPr lang="fr-FR" dirty="0">
              <a:solidFill>
                <a:srgbClr val="3333FF"/>
              </a:solidFill>
            </a:endParaRPr>
          </a:p>
        </p:txBody>
      </p:sp>
      <p:sp>
        <p:nvSpPr>
          <p:cNvPr id="5" name="Espace réservé du pied de page 4">
            <a:extLst>
              <a:ext uri="{FF2B5EF4-FFF2-40B4-BE49-F238E27FC236}">
                <a16:creationId xmlns:a16="http://schemas.microsoft.com/office/drawing/2014/main" id="{BCFE4D2C-9046-6B55-C20E-F5A4EB1AF8FB}"/>
              </a:ext>
            </a:extLst>
          </p:cNvPr>
          <p:cNvSpPr>
            <a:spLocks noGrp="1"/>
          </p:cNvSpPr>
          <p:nvPr>
            <p:ph type="ftr" sz="quarter" idx="11"/>
          </p:nvPr>
        </p:nvSpPr>
        <p:spPr/>
        <p:txBody>
          <a:bodyPr/>
          <a:lstStyle/>
          <a:p>
            <a:pPr>
              <a:defRPr/>
            </a:pPr>
            <a:r>
              <a:rPr lang="fr-FR"/>
              <a:t>Michel Baupin – Histoire du marché, du 14ème siècle à sa "disparition" depuis 1980 – UIA – 2022 / 2023</a:t>
            </a:r>
            <a:endParaRPr lang="fr-FR" dirty="0"/>
          </a:p>
        </p:txBody>
      </p:sp>
      <p:sp>
        <p:nvSpPr>
          <p:cNvPr id="2" name="Rectangle 15">
            <a:extLst>
              <a:ext uri="{FF2B5EF4-FFF2-40B4-BE49-F238E27FC236}">
                <a16:creationId xmlns:a16="http://schemas.microsoft.com/office/drawing/2014/main" id="{909D4AA7-549C-A1E5-AECE-6AD5F55E032F}"/>
              </a:ext>
            </a:extLst>
          </p:cNvPr>
          <p:cNvSpPr>
            <a:spLocks noChangeArrowheads="1"/>
          </p:cNvSpPr>
          <p:nvPr/>
        </p:nvSpPr>
        <p:spPr bwMode="auto">
          <a:xfrm>
            <a:off x="8172400" y="6138875"/>
            <a:ext cx="5661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fr-FR" altLang="zh-CN" dirty="0"/>
              <a:t> </a:t>
            </a:r>
            <a:r>
              <a:rPr lang="fr-FR" altLang="zh-CN" b="1" dirty="0">
                <a:solidFill>
                  <a:srgbClr val="C00000"/>
                </a:solidFill>
                <a:latin typeface="Arial" panose="020B0604020202020204" pitchFamily="34" charset="0"/>
                <a:cs typeface="Arial" panose="020B0604020202020204" pitchFamily="34" charset="0"/>
                <a:sym typeface="Symbol" panose="05050102010706020507" pitchFamily="18" charset="2"/>
                <a:hlinkClick r:id="rId2" action="ppaction://hlinksldjump">
                  <a:extLst>
                    <a:ext uri="{A12FA001-AC4F-418D-AE19-62706E023703}">
                      <ahyp:hlinkClr xmlns:ahyp="http://schemas.microsoft.com/office/drawing/2018/hyperlinkcolor" val="tx"/>
                    </a:ext>
                  </a:extLst>
                </a:hlinkClick>
              </a:rPr>
              <a:t></a:t>
            </a:r>
            <a:endParaRPr lang="fr-FR" altLang="fr-FR" b="1" dirty="0">
              <a:solidFill>
                <a:srgbClr val="C00000"/>
              </a:solidFill>
              <a:sym typeface="Symbol" panose="05050102010706020507" pitchFamily="18" charset="2"/>
            </a:endParaRPr>
          </a:p>
        </p:txBody>
      </p:sp>
      <p:sp>
        <p:nvSpPr>
          <p:cNvPr id="3" name="Rectangle 15">
            <a:extLst>
              <a:ext uri="{FF2B5EF4-FFF2-40B4-BE49-F238E27FC236}">
                <a16:creationId xmlns:a16="http://schemas.microsoft.com/office/drawing/2014/main" id="{3AC74218-645F-1B4D-5D56-2C143B8B8080}"/>
              </a:ext>
            </a:extLst>
          </p:cNvPr>
          <p:cNvSpPr>
            <a:spLocks noChangeArrowheads="1"/>
          </p:cNvSpPr>
          <p:nvPr/>
        </p:nvSpPr>
        <p:spPr bwMode="auto">
          <a:xfrm>
            <a:off x="4319972" y="2492896"/>
            <a:ext cx="5661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fr-FR" altLang="zh-CN" dirty="0"/>
              <a:t> </a:t>
            </a:r>
            <a:r>
              <a:rPr lang="fr-FR" altLang="zh-CN" b="1" dirty="0">
                <a:solidFill>
                  <a:srgbClr val="FF0066"/>
                </a:solidFill>
                <a:latin typeface="Arial" panose="020B0604020202020204" pitchFamily="34" charset="0"/>
                <a:cs typeface="Arial" panose="020B0604020202020204" pitchFamily="34" charset="0"/>
                <a:sym typeface="Symbol" panose="05050102010706020507" pitchFamily="18" charset="2"/>
                <a:hlinkClick r:id="rId3" action="ppaction://hlinksldjump">
                  <a:extLst>
                    <a:ext uri="{A12FA001-AC4F-418D-AE19-62706E023703}">
                      <ahyp:hlinkClr xmlns:ahyp="http://schemas.microsoft.com/office/drawing/2018/hyperlinkcolor" val="tx"/>
                    </a:ext>
                  </a:extLst>
                </a:hlinkClick>
              </a:rPr>
              <a:t></a:t>
            </a:r>
            <a:endParaRPr lang="fr-FR" altLang="fr-FR" b="1" dirty="0">
              <a:solidFill>
                <a:srgbClr val="FF0066"/>
              </a:solidFill>
              <a:sym typeface="Symbol" panose="05050102010706020507" pitchFamily="18" charset="2"/>
            </a:endParaRPr>
          </a:p>
        </p:txBody>
      </p:sp>
    </p:spTree>
    <p:extLst>
      <p:ext uri="{BB962C8B-B14F-4D97-AF65-F5344CB8AC3E}">
        <p14:creationId xmlns:p14="http://schemas.microsoft.com/office/powerpoint/2010/main" val="1497097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37">
            <a:extLst>
              <a:ext uri="{FF2B5EF4-FFF2-40B4-BE49-F238E27FC236}">
                <a16:creationId xmlns:a16="http://schemas.microsoft.com/office/drawing/2014/main" id="{0E74453B-5206-43EF-863B-9EEF94E27037}"/>
              </a:ext>
            </a:extLst>
          </p:cNvPr>
          <p:cNvSpPr>
            <a:spLocks noChangeArrowheads="1"/>
          </p:cNvSpPr>
          <p:nvPr/>
        </p:nvSpPr>
        <p:spPr bwMode="auto">
          <a:xfrm>
            <a:off x="10058400" y="21336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endParaRPr lang="fr-FR" altLang="fr-FR" dirty="0"/>
          </a:p>
        </p:txBody>
      </p:sp>
      <p:sp>
        <p:nvSpPr>
          <p:cNvPr id="15363" name="Rectangle 45">
            <a:extLst>
              <a:ext uri="{FF2B5EF4-FFF2-40B4-BE49-F238E27FC236}">
                <a16:creationId xmlns:a16="http://schemas.microsoft.com/office/drawing/2014/main" id="{1CB99AF8-1942-4374-BC49-8DA23F8C31AB}"/>
              </a:ext>
            </a:extLst>
          </p:cNvPr>
          <p:cNvSpPr>
            <a:spLocks noChangeArrowheads="1"/>
          </p:cNvSpPr>
          <p:nvPr/>
        </p:nvSpPr>
        <p:spPr bwMode="auto">
          <a:xfrm>
            <a:off x="3657600" y="2743200"/>
            <a:ext cx="2295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3330575" algn="l"/>
              </a:tabLst>
              <a:defRPr sz="2400">
                <a:solidFill>
                  <a:schemeClr val="tx1"/>
                </a:solidFill>
                <a:latin typeface="Times New Roman" panose="02020603050405020304" pitchFamily="18" charset="0"/>
              </a:defRPr>
            </a:lvl1pPr>
            <a:lvl2pPr marL="742950" indent="-285750">
              <a:tabLst>
                <a:tab pos="3330575" algn="l"/>
              </a:tabLst>
              <a:defRPr sz="2400">
                <a:solidFill>
                  <a:schemeClr val="tx1"/>
                </a:solidFill>
                <a:latin typeface="Times New Roman" panose="02020603050405020304" pitchFamily="18" charset="0"/>
              </a:defRPr>
            </a:lvl2pPr>
            <a:lvl3pPr marL="1143000" indent="-228600">
              <a:tabLst>
                <a:tab pos="3330575" algn="l"/>
              </a:tabLst>
              <a:defRPr sz="2400">
                <a:solidFill>
                  <a:schemeClr val="tx1"/>
                </a:solidFill>
                <a:latin typeface="Times New Roman" panose="02020603050405020304" pitchFamily="18" charset="0"/>
              </a:defRPr>
            </a:lvl3pPr>
            <a:lvl4pPr marL="1600200" indent="-228600">
              <a:tabLst>
                <a:tab pos="3330575" algn="l"/>
              </a:tabLst>
              <a:defRPr sz="2400">
                <a:solidFill>
                  <a:schemeClr val="tx1"/>
                </a:solidFill>
                <a:latin typeface="Times New Roman" panose="02020603050405020304" pitchFamily="18" charset="0"/>
              </a:defRPr>
            </a:lvl4pPr>
            <a:lvl5pPr marL="2057400" indent="-228600">
              <a:tabLst>
                <a:tab pos="3330575" algn="l"/>
              </a:tabLst>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9pPr>
          </a:lstStyle>
          <a:p>
            <a:endParaRPr lang="fr-FR" altLang="fr-FR" dirty="0"/>
          </a:p>
        </p:txBody>
      </p:sp>
      <p:grpSp>
        <p:nvGrpSpPr>
          <p:cNvPr id="15364" name="Group 49">
            <a:extLst>
              <a:ext uri="{FF2B5EF4-FFF2-40B4-BE49-F238E27FC236}">
                <a16:creationId xmlns:a16="http://schemas.microsoft.com/office/drawing/2014/main" id="{5E2A6DFF-FF4F-4132-B087-DBF446CC9FA1}"/>
              </a:ext>
            </a:extLst>
          </p:cNvPr>
          <p:cNvGrpSpPr>
            <a:grpSpLocks/>
          </p:cNvGrpSpPr>
          <p:nvPr/>
        </p:nvGrpSpPr>
        <p:grpSpPr bwMode="auto">
          <a:xfrm>
            <a:off x="3692525" y="2809875"/>
            <a:ext cx="6346825" cy="0"/>
            <a:chOff x="28" y="0"/>
            <a:chExt cx="3998" cy="0"/>
          </a:xfrm>
        </p:grpSpPr>
        <p:sp>
          <p:nvSpPr>
            <p:cNvPr id="15371" name="Rectangle 44">
              <a:extLst>
                <a:ext uri="{FF2B5EF4-FFF2-40B4-BE49-F238E27FC236}">
                  <a16:creationId xmlns:a16="http://schemas.microsoft.com/office/drawing/2014/main" id="{EE71FEC5-374E-4E4C-A404-07F063ED8685}"/>
                </a:ext>
              </a:extLst>
            </p:cNvPr>
            <p:cNvSpPr>
              <a:spLocks noChangeArrowheads="1"/>
            </p:cNvSpPr>
            <p:nvPr/>
          </p:nvSpPr>
          <p:spPr bwMode="auto">
            <a:xfrm>
              <a:off x="28" y="0"/>
              <a:ext cx="1446"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fr-FR" altLang="fr-FR" dirty="0"/>
            </a:p>
          </p:txBody>
        </p:sp>
        <p:sp>
          <p:nvSpPr>
            <p:cNvPr id="15372" name="Rectangle 46">
              <a:extLst>
                <a:ext uri="{FF2B5EF4-FFF2-40B4-BE49-F238E27FC236}">
                  <a16:creationId xmlns:a16="http://schemas.microsoft.com/office/drawing/2014/main" id="{3F8591F8-EA01-4B14-9DBF-CFF8385FFC40}"/>
                </a:ext>
              </a:extLst>
            </p:cNvPr>
            <p:cNvSpPr>
              <a:spLocks noChangeArrowheads="1" noTextEdit="1"/>
            </p:cNvSpPr>
            <p:nvPr/>
          </p:nvSpPr>
          <p:spPr bwMode="auto">
            <a:xfrm>
              <a:off x="1474" y="0"/>
              <a:ext cx="1021"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fr-FR" dirty="0"/>
            </a:p>
          </p:txBody>
        </p:sp>
        <p:sp>
          <p:nvSpPr>
            <p:cNvPr id="15373" name="Rectangle 47">
              <a:extLst>
                <a:ext uri="{FF2B5EF4-FFF2-40B4-BE49-F238E27FC236}">
                  <a16:creationId xmlns:a16="http://schemas.microsoft.com/office/drawing/2014/main" id="{236D0463-8466-4A4E-8A3F-472BE88A33D6}"/>
                </a:ext>
              </a:extLst>
            </p:cNvPr>
            <p:cNvSpPr>
              <a:spLocks noChangeArrowheads="1"/>
            </p:cNvSpPr>
            <p:nvPr/>
          </p:nvSpPr>
          <p:spPr bwMode="auto">
            <a:xfrm>
              <a:off x="2495" y="0"/>
              <a:ext cx="1531"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fr-FR" altLang="fr-FR" dirty="0"/>
            </a:p>
          </p:txBody>
        </p:sp>
      </p:grpSp>
      <p:sp>
        <p:nvSpPr>
          <p:cNvPr id="15365" name="Rectangle 48">
            <a:extLst>
              <a:ext uri="{FF2B5EF4-FFF2-40B4-BE49-F238E27FC236}">
                <a16:creationId xmlns:a16="http://schemas.microsoft.com/office/drawing/2014/main" id="{9456D2BD-21CA-45A1-B215-4D53931CF376}"/>
              </a:ext>
            </a:extLst>
          </p:cNvPr>
          <p:cNvSpPr>
            <a:spLocks noChangeArrowheads="1"/>
          </p:cNvSpPr>
          <p:nvPr/>
        </p:nvSpPr>
        <p:spPr bwMode="auto">
          <a:xfrm>
            <a:off x="10361613" y="2763838"/>
            <a:ext cx="24304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3330575" algn="l"/>
              </a:tabLst>
              <a:defRPr sz="2400">
                <a:solidFill>
                  <a:schemeClr val="tx1"/>
                </a:solidFill>
                <a:latin typeface="Times New Roman" panose="02020603050405020304" pitchFamily="18" charset="0"/>
              </a:defRPr>
            </a:lvl1pPr>
            <a:lvl2pPr marL="742950" indent="-285750">
              <a:tabLst>
                <a:tab pos="3330575" algn="l"/>
              </a:tabLst>
              <a:defRPr sz="2400">
                <a:solidFill>
                  <a:schemeClr val="tx1"/>
                </a:solidFill>
                <a:latin typeface="Times New Roman" panose="02020603050405020304" pitchFamily="18" charset="0"/>
              </a:defRPr>
            </a:lvl2pPr>
            <a:lvl3pPr marL="1143000" indent="-228600">
              <a:tabLst>
                <a:tab pos="3330575" algn="l"/>
              </a:tabLst>
              <a:defRPr sz="2400">
                <a:solidFill>
                  <a:schemeClr val="tx1"/>
                </a:solidFill>
                <a:latin typeface="Times New Roman" panose="02020603050405020304" pitchFamily="18" charset="0"/>
              </a:defRPr>
            </a:lvl3pPr>
            <a:lvl4pPr marL="1600200" indent="-228600">
              <a:tabLst>
                <a:tab pos="3330575" algn="l"/>
              </a:tabLst>
              <a:defRPr sz="2400">
                <a:solidFill>
                  <a:schemeClr val="tx1"/>
                </a:solidFill>
                <a:latin typeface="Times New Roman" panose="02020603050405020304" pitchFamily="18" charset="0"/>
              </a:defRPr>
            </a:lvl4pPr>
            <a:lvl5pPr marL="2057400" indent="-228600">
              <a:tabLst>
                <a:tab pos="3330575" algn="l"/>
              </a:tabLst>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9pPr>
          </a:lstStyle>
          <a:p>
            <a:endParaRPr lang="fr-FR" altLang="fr-FR" dirty="0"/>
          </a:p>
        </p:txBody>
      </p:sp>
      <p:sp>
        <p:nvSpPr>
          <p:cNvPr id="15366" name="Rectangle 12">
            <a:extLst>
              <a:ext uri="{FF2B5EF4-FFF2-40B4-BE49-F238E27FC236}">
                <a16:creationId xmlns:a16="http://schemas.microsoft.com/office/drawing/2014/main" id="{E306CC73-B1C2-446A-A6E6-09AF0307B9B7}"/>
              </a:ext>
            </a:extLst>
          </p:cNvPr>
          <p:cNvSpPr>
            <a:spLocks noChangeArrowheads="1"/>
          </p:cNvSpPr>
          <p:nvPr/>
        </p:nvSpPr>
        <p:spPr bwMode="auto">
          <a:xfrm>
            <a:off x="93920" y="1258516"/>
            <a:ext cx="8956159" cy="50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tabLst>
                <a:tab pos="363538" algn="l"/>
              </a:tabLst>
              <a:defRPr sz="2400">
                <a:solidFill>
                  <a:schemeClr val="tx1"/>
                </a:solidFill>
                <a:latin typeface="Times New Roman" panose="02020603050405020304" pitchFamily="18" charset="0"/>
              </a:defRPr>
            </a:lvl1pPr>
            <a:lvl2pPr marL="742950" indent="-285750">
              <a:tabLst>
                <a:tab pos="363538" algn="l"/>
              </a:tabLst>
              <a:defRPr sz="2400">
                <a:solidFill>
                  <a:schemeClr val="tx1"/>
                </a:solidFill>
                <a:latin typeface="Times New Roman" panose="02020603050405020304" pitchFamily="18" charset="0"/>
              </a:defRPr>
            </a:lvl2pPr>
            <a:lvl3pPr marL="1143000" indent="-228600">
              <a:tabLst>
                <a:tab pos="363538" algn="l"/>
              </a:tabLst>
              <a:defRPr sz="2400">
                <a:solidFill>
                  <a:schemeClr val="tx1"/>
                </a:solidFill>
                <a:latin typeface="Times New Roman" panose="02020603050405020304" pitchFamily="18" charset="0"/>
              </a:defRPr>
            </a:lvl3pPr>
            <a:lvl4pPr marL="1600200" indent="-228600">
              <a:tabLst>
                <a:tab pos="363538" algn="l"/>
              </a:tabLst>
              <a:defRPr sz="2400">
                <a:solidFill>
                  <a:schemeClr val="tx1"/>
                </a:solidFill>
                <a:latin typeface="Times New Roman" panose="02020603050405020304" pitchFamily="18" charset="0"/>
              </a:defRPr>
            </a:lvl4pPr>
            <a:lvl5pPr marL="2057400" indent="-228600">
              <a:tabLst>
                <a:tab pos="363538" algn="l"/>
              </a:tabLst>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363538" algn="l"/>
              </a:tabLs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363538" algn="l"/>
              </a:tabLs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363538" algn="l"/>
              </a:tabLs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363538" algn="l"/>
              </a:tabLst>
              <a:defRPr sz="2400">
                <a:solidFill>
                  <a:schemeClr val="tx1"/>
                </a:solidFill>
                <a:latin typeface="Times New Roman" panose="02020603050405020304" pitchFamily="18" charset="0"/>
              </a:defRPr>
            </a:lvl9pPr>
          </a:lstStyle>
          <a:p>
            <a:pPr algn="just">
              <a:lnSpc>
                <a:spcPct val="150000"/>
              </a:lnSpc>
            </a:pPr>
            <a:r>
              <a:rPr kumimoji="0" lang="fr-FR" sz="1600" b="1" i="0" strike="noStrike" kern="1200" cap="none" spc="0" normalizeH="0" baseline="0" noProof="0" dirty="0">
                <a:ln>
                  <a:noFill/>
                </a:ln>
                <a:solidFill>
                  <a:srgbClr val="C00000"/>
                </a:solidFill>
                <a:effectLst/>
                <a:uLnTx/>
                <a:uFillTx/>
                <a:latin typeface="Arial" panose="020B0604020202020204" pitchFamily="34" charset="0"/>
                <a:ea typeface="Calibri" panose="020F0502020204030204" pitchFamily="34" charset="0"/>
                <a:cs typeface="Times New Roman" panose="02020603050405020304" pitchFamily="18" charset="0"/>
              </a:rPr>
              <a:t>Le commerce dans l’Antiquité (1 000 avant J.C – </a:t>
            </a:r>
            <a:r>
              <a:rPr lang="fr-FR" sz="1600" b="1" dirty="0">
                <a:solidFill>
                  <a:srgbClr val="C00000"/>
                </a:solidFill>
                <a:latin typeface="Arial" panose="020B0604020202020204" pitchFamily="34" charset="0"/>
                <a:ea typeface="Calibri" panose="020F0502020204030204" pitchFamily="34" charset="0"/>
                <a:cs typeface="Times New Roman" panose="02020603050405020304" pitchFamily="18" charset="0"/>
              </a:rPr>
              <a:t>6</a:t>
            </a:r>
            <a:r>
              <a:rPr kumimoji="0" lang="fr-FR" sz="1600" b="1" i="0" strike="noStrike" kern="1200" cap="none" spc="0" normalizeH="0" baseline="0" noProof="0" dirty="0">
                <a:ln>
                  <a:noFill/>
                </a:ln>
                <a:solidFill>
                  <a:srgbClr val="C00000"/>
                </a:solidFill>
                <a:effectLst/>
                <a:uLnTx/>
                <a:uFillTx/>
                <a:latin typeface="Arial" panose="020B0604020202020204" pitchFamily="34" charset="0"/>
                <a:ea typeface="Calibri" panose="020F0502020204030204" pitchFamily="34" charset="0"/>
                <a:cs typeface="Times New Roman" panose="02020603050405020304" pitchFamily="18" charset="0"/>
              </a:rPr>
              <a:t>00 après J.C.) (3/3)</a:t>
            </a:r>
            <a:endParaRPr lang="fr-FR" sz="1600" b="1" dirty="0">
              <a:effectLst/>
              <a:latin typeface="Arial" panose="020B0604020202020204" pitchFamily="34" charset="0"/>
              <a:ea typeface="Calibri" panose="020F0502020204030204" pitchFamily="34" charset="0"/>
              <a:cs typeface="Times New Roman" panose="02020603050405020304" pitchFamily="18" charset="0"/>
            </a:endParaRPr>
          </a:p>
          <a:p>
            <a:pPr indent="174625" algn="just">
              <a:lnSpc>
                <a:spcPct val="150000"/>
              </a:lnSpc>
              <a:spcAft>
                <a:spcPts val="600"/>
              </a:spcAft>
            </a:pPr>
            <a:r>
              <a:rPr lang="fr-FR" sz="1600" b="1" dirty="0">
                <a:solidFill>
                  <a:srgbClr val="FF0066"/>
                </a:solidFill>
                <a:effectLst/>
                <a:latin typeface="Arial" panose="020B0604020202020204" pitchFamily="34" charset="0"/>
                <a:ea typeface="Calibri" panose="020F0502020204030204" pitchFamily="34" charset="0"/>
                <a:cs typeface="Times New Roman" panose="02020603050405020304" pitchFamily="18" charset="0"/>
              </a:rPr>
              <a:t>La route de la soie (2/2) : </a:t>
            </a:r>
            <a:r>
              <a:rPr lang="fr-FR" sz="1600" b="1" dirty="0">
                <a:effectLst/>
                <a:latin typeface="Arial" panose="020B0604020202020204" pitchFamily="34" charset="0"/>
                <a:ea typeface="Calibri" panose="020F0502020204030204" pitchFamily="34" charset="0"/>
                <a:cs typeface="Times New Roman" panose="02020603050405020304" pitchFamily="18" charset="0"/>
              </a:rPr>
              <a:t>Il connecta l’Inde, la Chine et le Moyen-Orient, grâce à la route de la soie empruntée par les caravanes d’Asie centrale. L’Islam fournit une structure légale au commerce.</a:t>
            </a:r>
            <a:endParaRPr lang="fr-FR" sz="1600" b="1" dirty="0">
              <a:solidFill>
                <a:srgbClr val="FF0066"/>
              </a:solidFill>
              <a:effectLst/>
              <a:latin typeface="Arial" panose="020B0604020202020204" pitchFamily="34" charset="0"/>
              <a:ea typeface="Calibri" panose="020F0502020204030204" pitchFamily="34" charset="0"/>
              <a:cs typeface="Times New Roman" panose="02020603050405020304" pitchFamily="18" charset="0"/>
            </a:endParaRPr>
          </a:p>
          <a:p>
            <a:pPr indent="174625" algn="just">
              <a:lnSpc>
                <a:spcPct val="150000"/>
              </a:lnSpc>
              <a:spcAft>
                <a:spcPts val="600"/>
              </a:spcAft>
            </a:pPr>
            <a:r>
              <a:rPr lang="fr-FR" sz="1600" b="1" dirty="0">
                <a:latin typeface="Arial" panose="020B0604020202020204" pitchFamily="34" charset="0"/>
                <a:cs typeface="Arial" panose="020B0604020202020204" pitchFamily="34" charset="0"/>
              </a:rPr>
              <a:t>Selon son niveau de sécurité face aux brigands, la route de la soie a été plus ou moins active jusqu’au 13</a:t>
            </a:r>
            <a:r>
              <a:rPr lang="fr-FR" sz="1600" b="1" baseline="30000" dirty="0">
                <a:latin typeface="Arial" panose="020B0604020202020204" pitchFamily="34" charset="0"/>
                <a:cs typeface="Arial" panose="020B0604020202020204" pitchFamily="34" charset="0"/>
              </a:rPr>
              <a:t>ème</a:t>
            </a:r>
            <a:r>
              <a:rPr lang="fr-FR" sz="1600" b="1" dirty="0">
                <a:latin typeface="Arial" panose="020B0604020202020204" pitchFamily="34" charset="0"/>
                <a:cs typeface="Arial" panose="020B0604020202020204" pitchFamily="34" charset="0"/>
              </a:rPr>
              <a:t> siècle où elle fut très active durant la totalité du siècle grâce à la politique volontariste de libre-échange de Gengis Khan et de Kubilaï Khan qui pensaient que la paix au sein de l’empire pouvait s’obtenir par le commerce, leur armée ne pouvant pas contrôler tout le territoire.</a:t>
            </a:r>
          </a:p>
          <a:p>
            <a:pPr algn="just">
              <a:lnSpc>
                <a:spcPct val="150000"/>
              </a:lnSpc>
              <a:spcAft>
                <a:spcPts val="600"/>
              </a:spcAft>
            </a:pPr>
            <a:r>
              <a:rPr lang="fr-FR" sz="1600" b="1" dirty="0">
                <a:effectLst/>
                <a:latin typeface="Arial" panose="020B0604020202020204" pitchFamily="34" charset="0"/>
                <a:ea typeface="Calibri" panose="020F0502020204030204" pitchFamily="34" charset="0"/>
              </a:rPr>
              <a:t>A partir du 14</a:t>
            </a:r>
            <a:r>
              <a:rPr lang="fr-FR" sz="1600" b="1" baseline="30000" dirty="0">
                <a:effectLst/>
                <a:latin typeface="Arial" panose="020B0604020202020204" pitchFamily="34" charset="0"/>
                <a:ea typeface="Calibri" panose="020F0502020204030204" pitchFamily="34" charset="0"/>
              </a:rPr>
              <a:t>ème</a:t>
            </a:r>
            <a:r>
              <a:rPr lang="fr-FR" sz="1600" b="1" dirty="0">
                <a:effectLst/>
                <a:latin typeface="Arial" panose="020B0604020202020204" pitchFamily="34" charset="0"/>
                <a:ea typeface="Calibri" panose="020F0502020204030204" pitchFamily="34" charset="0"/>
              </a:rPr>
              <a:t> siècle, à la suite des huit croisades (entre 1095 et 1291), des comportements nouveaux apparurent dans la société. Les foires offrirent </a:t>
            </a:r>
            <a:r>
              <a:rPr lang="fr-FR" sz="1600" b="1" dirty="0">
                <a:latin typeface="Arial" panose="020B0604020202020204" pitchFamily="34" charset="0"/>
                <a:ea typeface="Calibri" panose="020F0502020204030204" pitchFamily="34" charset="0"/>
              </a:rPr>
              <a:t>des soies, des parfums, des épices, etc. alors que des mots nouveaux comme « </a:t>
            </a:r>
            <a:r>
              <a:rPr lang="fr-FR" sz="1600" b="1" dirty="0">
                <a:effectLst/>
                <a:latin typeface="Arial" panose="020B0604020202020204" pitchFamily="34" charset="0"/>
                <a:ea typeface="Calibri" panose="020F0502020204030204" pitchFamily="34" charset="0"/>
              </a:rPr>
              <a:t>divan, sirop, tarif, artichaut, épinard, etc. » </a:t>
            </a:r>
            <a:r>
              <a:rPr lang="fr-FR" sz="1600" b="1" dirty="0">
                <a:latin typeface="Arial" panose="020B0604020202020204" pitchFamily="34" charset="0"/>
                <a:ea typeface="Calibri" panose="020F0502020204030204" pitchFamily="34" charset="0"/>
              </a:rPr>
              <a:t>commencèrent à être utilisés.</a:t>
            </a:r>
            <a:endParaRPr lang="fr-FR" sz="1600" dirty="0">
              <a:solidFill>
                <a:srgbClr val="0070C0"/>
              </a:solidFill>
              <a:latin typeface="Arial" panose="020B0604020202020204" pitchFamily="34" charset="0"/>
              <a:cs typeface="Arial" panose="020B0604020202020204" pitchFamily="34" charset="0"/>
            </a:endParaRPr>
          </a:p>
        </p:txBody>
      </p:sp>
      <p:sp>
        <p:nvSpPr>
          <p:cNvPr id="15367" name="Rectangle 13">
            <a:extLst>
              <a:ext uri="{FF2B5EF4-FFF2-40B4-BE49-F238E27FC236}">
                <a16:creationId xmlns:a16="http://schemas.microsoft.com/office/drawing/2014/main" id="{166CC8ED-8A24-4C1A-9D0F-BB61A992CDD7}"/>
              </a:ext>
            </a:extLst>
          </p:cNvPr>
          <p:cNvSpPr>
            <a:spLocks noChangeArrowheads="1"/>
          </p:cNvSpPr>
          <p:nvPr/>
        </p:nvSpPr>
        <p:spPr bwMode="auto">
          <a:xfrm>
            <a:off x="0" y="4763"/>
            <a:ext cx="2260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2000" b="1" dirty="0">
                <a:latin typeface="Arial" panose="020B0604020202020204" pitchFamily="34" charset="0"/>
              </a:rPr>
              <a:t>UIA NORMANDIE</a:t>
            </a:r>
            <a:endParaRPr lang="fr-FR" altLang="fr-FR" dirty="0">
              <a:solidFill>
                <a:srgbClr val="CC00CC"/>
              </a:solidFill>
            </a:endParaRPr>
          </a:p>
        </p:txBody>
      </p:sp>
      <p:sp>
        <p:nvSpPr>
          <p:cNvPr id="17" name="Espace réservé du pied de page 4">
            <a:extLst>
              <a:ext uri="{FF2B5EF4-FFF2-40B4-BE49-F238E27FC236}">
                <a16:creationId xmlns:a16="http://schemas.microsoft.com/office/drawing/2014/main" id="{CD87586B-7C92-4232-9E47-0B2C05CA4757}"/>
              </a:ext>
            </a:extLst>
          </p:cNvPr>
          <p:cNvSpPr txBox="1">
            <a:spLocks noGrp="1"/>
          </p:cNvSpPr>
          <p:nvPr/>
        </p:nvSpPr>
        <p:spPr bwMode="auto">
          <a:xfrm>
            <a:off x="660236" y="6558219"/>
            <a:ext cx="8064896" cy="248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fr-FR" altLang="fr-FR" sz="1000" b="1" dirty="0">
                <a:latin typeface="Arial" panose="020B0604020202020204" pitchFamily="34" charset="0"/>
              </a:rPr>
              <a:t>Michel Baupin – Histoire des routes de la soie et de la mondialisation – UIA – 2020 / 2021</a:t>
            </a:r>
          </a:p>
        </p:txBody>
      </p:sp>
      <p:sp>
        <p:nvSpPr>
          <p:cNvPr id="2" name="Rectangle 1">
            <a:extLst>
              <a:ext uri="{FF2B5EF4-FFF2-40B4-BE49-F238E27FC236}">
                <a16:creationId xmlns:a16="http://schemas.microsoft.com/office/drawing/2014/main" id="{C35367B0-B267-491B-B4FE-C26625B1556E}"/>
              </a:ext>
            </a:extLst>
          </p:cNvPr>
          <p:cNvSpPr/>
          <p:nvPr/>
        </p:nvSpPr>
        <p:spPr>
          <a:xfrm>
            <a:off x="27167" y="2157200"/>
            <a:ext cx="8928992" cy="902811"/>
          </a:xfrm>
          <a:prstGeom prst="rect">
            <a:avLst/>
          </a:prstGeom>
        </p:spPr>
        <p:txBody>
          <a:bodyPr wrap="square">
            <a:spAutoFit/>
          </a:bodyPr>
          <a:lstStyle/>
          <a:p>
            <a:pPr indent="174625" algn="just">
              <a:lnSpc>
                <a:spcPct val="150000"/>
              </a:lnSpc>
              <a:spcAft>
                <a:spcPts val="600"/>
              </a:spcAft>
            </a:pPr>
            <a:endParaRPr lang="fr-FR" sz="1600" b="1" dirty="0">
              <a:latin typeface="Arial" panose="020B0604020202020204" pitchFamily="34" charset="0"/>
              <a:cs typeface="Arial" panose="020B0604020202020204" pitchFamily="34" charset="0"/>
            </a:endParaRPr>
          </a:p>
          <a:p>
            <a:pPr marL="285750" indent="-285750" algn="just">
              <a:lnSpc>
                <a:spcPct val="150000"/>
              </a:lnSpc>
              <a:spcAft>
                <a:spcPts val="600"/>
              </a:spcAft>
              <a:buFont typeface="Wingdings" panose="05000000000000000000" pitchFamily="2" charset="2"/>
              <a:buChar char="Ø"/>
            </a:pPr>
            <a:endParaRPr lang="fr-FR" sz="1800" b="1" dirty="0">
              <a:latin typeface="Arial" panose="020B0604020202020204" pitchFamily="34" charset="0"/>
              <a:cs typeface="Arial" panose="020B0604020202020204" pitchFamily="34" charset="0"/>
            </a:endParaRPr>
          </a:p>
        </p:txBody>
      </p:sp>
      <p:sp>
        <p:nvSpPr>
          <p:cNvPr id="3" name="ZoneTexte 2">
            <a:extLst>
              <a:ext uri="{FF2B5EF4-FFF2-40B4-BE49-F238E27FC236}">
                <a16:creationId xmlns:a16="http://schemas.microsoft.com/office/drawing/2014/main" id="{73F8683F-F057-30F5-E5E0-ACFD02D1A61E}"/>
              </a:ext>
            </a:extLst>
          </p:cNvPr>
          <p:cNvSpPr txBox="1"/>
          <p:nvPr/>
        </p:nvSpPr>
        <p:spPr>
          <a:xfrm>
            <a:off x="179512" y="795906"/>
            <a:ext cx="8176022" cy="461665"/>
          </a:xfrm>
          <a:prstGeom prst="rect">
            <a:avLst/>
          </a:prstGeom>
          <a:noFill/>
        </p:spPr>
        <p:txBody>
          <a:bodyPr wrap="square">
            <a:spAutoFit/>
          </a:bodyPr>
          <a:lstStyle/>
          <a:p>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Le commerce dans l’</a:t>
            </a:r>
            <a:r>
              <a:rPr lang="fr-FR" b="1" dirty="0">
                <a:solidFill>
                  <a:srgbClr val="0000FF"/>
                </a:solidFill>
                <a:latin typeface="Arial" panose="020B0604020202020204" pitchFamily="34" charset="0"/>
                <a:ea typeface="Calibri" panose="020F0502020204030204" pitchFamily="34" charset="0"/>
                <a:cs typeface="Times New Roman" panose="02020603050405020304" pitchFamily="18" charset="0"/>
              </a:rPr>
              <a:t>Antiquité et au Moyen-Age</a:t>
            </a:r>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 </a:t>
            </a:r>
            <a:r>
              <a:rPr lang="fr-FR" sz="2400" b="1" dirty="0">
                <a:solidFill>
                  <a:srgbClr val="3333FF"/>
                </a:solidFill>
                <a:effectLst/>
                <a:latin typeface="Arial" panose="020B0604020202020204" pitchFamily="34" charset="0"/>
                <a:ea typeface="Calibri" panose="020F0502020204030204" pitchFamily="34" charset="0"/>
                <a:cs typeface="Times New Roman" panose="02020603050405020304" pitchFamily="18" charset="0"/>
              </a:rPr>
              <a:t>(4/9)</a:t>
            </a:r>
            <a:endParaRPr lang="fr-FR" dirty="0">
              <a:solidFill>
                <a:srgbClr val="3333FF"/>
              </a:solidFill>
            </a:endParaRPr>
          </a:p>
        </p:txBody>
      </p:sp>
      <p:sp>
        <p:nvSpPr>
          <p:cNvPr id="6" name="Rectangle 15">
            <a:extLst>
              <a:ext uri="{FF2B5EF4-FFF2-40B4-BE49-F238E27FC236}">
                <a16:creationId xmlns:a16="http://schemas.microsoft.com/office/drawing/2014/main" id="{D6681186-B063-A56A-8239-EE28E6BA36FB}"/>
              </a:ext>
            </a:extLst>
          </p:cNvPr>
          <p:cNvSpPr>
            <a:spLocks noChangeArrowheads="1"/>
          </p:cNvSpPr>
          <p:nvPr/>
        </p:nvSpPr>
        <p:spPr bwMode="auto">
          <a:xfrm>
            <a:off x="8074546" y="5941794"/>
            <a:ext cx="561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fr-FR" altLang="zh-CN" dirty="0"/>
              <a:t> </a:t>
            </a:r>
            <a:r>
              <a:rPr lang="fr-FR" altLang="zh-CN" b="1" dirty="0">
                <a:solidFill>
                  <a:srgbClr val="C00000"/>
                </a:solidFill>
                <a:sym typeface="Symbol" panose="05050102010706020507" pitchFamily="18" charset="2"/>
                <a:hlinkClick r:id="rId3" action="ppaction://hlinksldjump">
                  <a:extLst>
                    <a:ext uri="{A12FA001-AC4F-418D-AE19-62706E023703}">
                      <ahyp:hlinkClr xmlns:ahyp="http://schemas.microsoft.com/office/drawing/2018/hyperlinkcolor" val="tx"/>
                    </a:ext>
                  </a:extLst>
                </a:hlinkClick>
              </a:rPr>
              <a:t></a:t>
            </a:r>
            <a:endParaRPr lang="fr-FR" altLang="fr-FR" b="1" dirty="0">
              <a:solidFill>
                <a:srgbClr val="C00000"/>
              </a:solidFill>
              <a:sym typeface="Symbol" panose="05050102010706020507" pitchFamily="18" charset="2"/>
            </a:endParaRPr>
          </a:p>
        </p:txBody>
      </p:sp>
    </p:spTree>
    <p:extLst>
      <p:ext uri="{BB962C8B-B14F-4D97-AF65-F5344CB8AC3E}">
        <p14:creationId xmlns:p14="http://schemas.microsoft.com/office/powerpoint/2010/main" val="125015634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37">
            <a:extLst>
              <a:ext uri="{FF2B5EF4-FFF2-40B4-BE49-F238E27FC236}">
                <a16:creationId xmlns:a16="http://schemas.microsoft.com/office/drawing/2014/main" id="{9CA36F51-868D-4315-94E4-2F37488C7635}"/>
              </a:ext>
            </a:extLst>
          </p:cNvPr>
          <p:cNvSpPr>
            <a:spLocks noChangeArrowheads="1"/>
          </p:cNvSpPr>
          <p:nvPr/>
        </p:nvSpPr>
        <p:spPr bwMode="auto">
          <a:xfrm>
            <a:off x="10058400" y="21336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endParaRPr lang="fr-FR" altLang="fr-FR" dirty="0"/>
          </a:p>
        </p:txBody>
      </p:sp>
      <p:sp>
        <p:nvSpPr>
          <p:cNvPr id="11267" name="Rectangle 45">
            <a:extLst>
              <a:ext uri="{FF2B5EF4-FFF2-40B4-BE49-F238E27FC236}">
                <a16:creationId xmlns:a16="http://schemas.microsoft.com/office/drawing/2014/main" id="{3EDFFE2C-B102-4082-B7FF-23C2019925FB}"/>
              </a:ext>
            </a:extLst>
          </p:cNvPr>
          <p:cNvSpPr>
            <a:spLocks noChangeArrowheads="1"/>
          </p:cNvSpPr>
          <p:nvPr/>
        </p:nvSpPr>
        <p:spPr bwMode="auto">
          <a:xfrm>
            <a:off x="3657600" y="2743200"/>
            <a:ext cx="2295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3330575" algn="l"/>
              </a:tabLst>
              <a:defRPr sz="2400">
                <a:solidFill>
                  <a:schemeClr val="tx1"/>
                </a:solidFill>
                <a:latin typeface="Times New Roman" panose="02020603050405020304" pitchFamily="18" charset="0"/>
              </a:defRPr>
            </a:lvl1pPr>
            <a:lvl2pPr marL="742950" indent="-285750">
              <a:tabLst>
                <a:tab pos="3330575" algn="l"/>
              </a:tabLst>
              <a:defRPr sz="2400">
                <a:solidFill>
                  <a:schemeClr val="tx1"/>
                </a:solidFill>
                <a:latin typeface="Times New Roman" panose="02020603050405020304" pitchFamily="18" charset="0"/>
              </a:defRPr>
            </a:lvl2pPr>
            <a:lvl3pPr marL="1143000" indent="-228600">
              <a:tabLst>
                <a:tab pos="3330575" algn="l"/>
              </a:tabLst>
              <a:defRPr sz="2400">
                <a:solidFill>
                  <a:schemeClr val="tx1"/>
                </a:solidFill>
                <a:latin typeface="Times New Roman" panose="02020603050405020304" pitchFamily="18" charset="0"/>
              </a:defRPr>
            </a:lvl3pPr>
            <a:lvl4pPr marL="1600200" indent="-228600">
              <a:tabLst>
                <a:tab pos="3330575" algn="l"/>
              </a:tabLst>
              <a:defRPr sz="2400">
                <a:solidFill>
                  <a:schemeClr val="tx1"/>
                </a:solidFill>
                <a:latin typeface="Times New Roman" panose="02020603050405020304" pitchFamily="18" charset="0"/>
              </a:defRPr>
            </a:lvl4pPr>
            <a:lvl5pPr marL="2057400" indent="-228600">
              <a:tabLst>
                <a:tab pos="3330575" algn="l"/>
              </a:tabLst>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9pPr>
          </a:lstStyle>
          <a:p>
            <a:endParaRPr lang="fr-FR" altLang="fr-FR" dirty="0"/>
          </a:p>
        </p:txBody>
      </p:sp>
      <p:grpSp>
        <p:nvGrpSpPr>
          <p:cNvPr id="11268" name="Group 49">
            <a:extLst>
              <a:ext uri="{FF2B5EF4-FFF2-40B4-BE49-F238E27FC236}">
                <a16:creationId xmlns:a16="http://schemas.microsoft.com/office/drawing/2014/main" id="{B8B56E91-CC5E-4502-8297-9A5BBBE7FA7E}"/>
              </a:ext>
            </a:extLst>
          </p:cNvPr>
          <p:cNvGrpSpPr>
            <a:grpSpLocks/>
          </p:cNvGrpSpPr>
          <p:nvPr/>
        </p:nvGrpSpPr>
        <p:grpSpPr bwMode="auto">
          <a:xfrm>
            <a:off x="3692525" y="2809875"/>
            <a:ext cx="6346825" cy="0"/>
            <a:chOff x="28" y="0"/>
            <a:chExt cx="3998" cy="0"/>
          </a:xfrm>
        </p:grpSpPr>
        <p:sp>
          <p:nvSpPr>
            <p:cNvPr id="11276" name="Rectangle 44">
              <a:extLst>
                <a:ext uri="{FF2B5EF4-FFF2-40B4-BE49-F238E27FC236}">
                  <a16:creationId xmlns:a16="http://schemas.microsoft.com/office/drawing/2014/main" id="{3F2B6E87-2006-419B-943A-A27A238A4F1B}"/>
                </a:ext>
              </a:extLst>
            </p:cNvPr>
            <p:cNvSpPr>
              <a:spLocks noChangeArrowheads="1"/>
            </p:cNvSpPr>
            <p:nvPr/>
          </p:nvSpPr>
          <p:spPr bwMode="auto">
            <a:xfrm>
              <a:off x="28" y="0"/>
              <a:ext cx="1446"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fr-FR" altLang="fr-FR" dirty="0"/>
            </a:p>
          </p:txBody>
        </p:sp>
        <p:sp>
          <p:nvSpPr>
            <p:cNvPr id="11277" name="Rectangle 46">
              <a:extLst>
                <a:ext uri="{FF2B5EF4-FFF2-40B4-BE49-F238E27FC236}">
                  <a16:creationId xmlns:a16="http://schemas.microsoft.com/office/drawing/2014/main" id="{74F90E9B-1992-486F-8B91-4FF5CCA9F6A9}"/>
                </a:ext>
              </a:extLst>
            </p:cNvPr>
            <p:cNvSpPr>
              <a:spLocks noChangeArrowheads="1" noTextEdit="1"/>
            </p:cNvSpPr>
            <p:nvPr/>
          </p:nvSpPr>
          <p:spPr bwMode="auto">
            <a:xfrm>
              <a:off x="1474" y="0"/>
              <a:ext cx="1021"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fr-FR" dirty="0"/>
            </a:p>
          </p:txBody>
        </p:sp>
        <p:sp>
          <p:nvSpPr>
            <p:cNvPr id="11278" name="Rectangle 47">
              <a:extLst>
                <a:ext uri="{FF2B5EF4-FFF2-40B4-BE49-F238E27FC236}">
                  <a16:creationId xmlns:a16="http://schemas.microsoft.com/office/drawing/2014/main" id="{B6474B30-A75F-4F4A-AE07-01F9D3CA9DD2}"/>
                </a:ext>
              </a:extLst>
            </p:cNvPr>
            <p:cNvSpPr>
              <a:spLocks noChangeArrowheads="1"/>
            </p:cNvSpPr>
            <p:nvPr/>
          </p:nvSpPr>
          <p:spPr bwMode="auto">
            <a:xfrm>
              <a:off x="2495" y="0"/>
              <a:ext cx="1531"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fr-FR" altLang="fr-FR" dirty="0"/>
            </a:p>
          </p:txBody>
        </p:sp>
      </p:grpSp>
      <p:sp>
        <p:nvSpPr>
          <p:cNvPr id="11269" name="Rectangle 48">
            <a:extLst>
              <a:ext uri="{FF2B5EF4-FFF2-40B4-BE49-F238E27FC236}">
                <a16:creationId xmlns:a16="http://schemas.microsoft.com/office/drawing/2014/main" id="{CEFC0FCA-7B57-4CB1-947D-6217F65A18F3}"/>
              </a:ext>
            </a:extLst>
          </p:cNvPr>
          <p:cNvSpPr>
            <a:spLocks noChangeArrowheads="1"/>
          </p:cNvSpPr>
          <p:nvPr/>
        </p:nvSpPr>
        <p:spPr bwMode="auto">
          <a:xfrm>
            <a:off x="10361613" y="2763838"/>
            <a:ext cx="24304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3330575" algn="l"/>
              </a:tabLst>
              <a:defRPr sz="2400">
                <a:solidFill>
                  <a:schemeClr val="tx1"/>
                </a:solidFill>
                <a:latin typeface="Times New Roman" panose="02020603050405020304" pitchFamily="18" charset="0"/>
              </a:defRPr>
            </a:lvl1pPr>
            <a:lvl2pPr marL="742950" indent="-285750">
              <a:tabLst>
                <a:tab pos="3330575" algn="l"/>
              </a:tabLst>
              <a:defRPr sz="2400">
                <a:solidFill>
                  <a:schemeClr val="tx1"/>
                </a:solidFill>
                <a:latin typeface="Times New Roman" panose="02020603050405020304" pitchFamily="18" charset="0"/>
              </a:defRPr>
            </a:lvl2pPr>
            <a:lvl3pPr marL="1143000" indent="-228600">
              <a:tabLst>
                <a:tab pos="3330575" algn="l"/>
              </a:tabLst>
              <a:defRPr sz="2400">
                <a:solidFill>
                  <a:schemeClr val="tx1"/>
                </a:solidFill>
                <a:latin typeface="Times New Roman" panose="02020603050405020304" pitchFamily="18" charset="0"/>
              </a:defRPr>
            </a:lvl3pPr>
            <a:lvl4pPr marL="1600200" indent="-228600">
              <a:tabLst>
                <a:tab pos="3330575" algn="l"/>
              </a:tabLst>
              <a:defRPr sz="2400">
                <a:solidFill>
                  <a:schemeClr val="tx1"/>
                </a:solidFill>
                <a:latin typeface="Times New Roman" panose="02020603050405020304" pitchFamily="18" charset="0"/>
              </a:defRPr>
            </a:lvl4pPr>
            <a:lvl5pPr marL="2057400" indent="-228600">
              <a:tabLst>
                <a:tab pos="3330575" algn="l"/>
              </a:tabLst>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3330575" algn="l"/>
              </a:tabLst>
              <a:defRPr sz="2400">
                <a:solidFill>
                  <a:schemeClr val="tx1"/>
                </a:solidFill>
                <a:latin typeface="Times New Roman" panose="02020603050405020304" pitchFamily="18" charset="0"/>
              </a:defRPr>
            </a:lvl9pPr>
          </a:lstStyle>
          <a:p>
            <a:endParaRPr lang="fr-FR" altLang="fr-FR" dirty="0"/>
          </a:p>
        </p:txBody>
      </p:sp>
      <p:sp>
        <p:nvSpPr>
          <p:cNvPr id="11272" name="Rectangle 13">
            <a:extLst>
              <a:ext uri="{FF2B5EF4-FFF2-40B4-BE49-F238E27FC236}">
                <a16:creationId xmlns:a16="http://schemas.microsoft.com/office/drawing/2014/main" id="{54B09375-E80F-472B-9F92-0F7186568EAE}"/>
              </a:ext>
            </a:extLst>
          </p:cNvPr>
          <p:cNvSpPr>
            <a:spLocks noChangeArrowheads="1"/>
          </p:cNvSpPr>
          <p:nvPr/>
        </p:nvSpPr>
        <p:spPr bwMode="auto">
          <a:xfrm>
            <a:off x="0" y="4763"/>
            <a:ext cx="2260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2000" b="1" dirty="0">
                <a:latin typeface="Arial" panose="020B0604020202020204" pitchFamily="34" charset="0"/>
              </a:rPr>
              <a:t>UIA NORMANDIE</a:t>
            </a:r>
            <a:endParaRPr lang="fr-FR" altLang="fr-FR" dirty="0">
              <a:solidFill>
                <a:srgbClr val="CC00CC"/>
              </a:solidFill>
            </a:endParaRPr>
          </a:p>
        </p:txBody>
      </p:sp>
      <p:sp>
        <p:nvSpPr>
          <p:cNvPr id="16" name="Espace réservé du pied de page 4">
            <a:extLst>
              <a:ext uri="{FF2B5EF4-FFF2-40B4-BE49-F238E27FC236}">
                <a16:creationId xmlns:a16="http://schemas.microsoft.com/office/drawing/2014/main" id="{31F05394-E4CB-44FD-8D1B-95B4C7B62944}"/>
              </a:ext>
            </a:extLst>
          </p:cNvPr>
          <p:cNvSpPr txBox="1">
            <a:spLocks noGrp="1"/>
          </p:cNvSpPr>
          <p:nvPr/>
        </p:nvSpPr>
        <p:spPr bwMode="auto">
          <a:xfrm>
            <a:off x="660236" y="6558219"/>
            <a:ext cx="8064896" cy="248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defRPr/>
            </a:pPr>
            <a:r>
              <a:rPr lang="fr-FR" sz="1200" dirty="0"/>
              <a:t>Michel Baupin – Histoire du marché, du 14ème siècle à sa "disparition" depuis 1980 – UIA – 2022 / 2023</a:t>
            </a:r>
          </a:p>
        </p:txBody>
      </p:sp>
      <p:pic>
        <p:nvPicPr>
          <p:cNvPr id="14" name="Image 13">
            <a:extLst>
              <a:ext uri="{FF2B5EF4-FFF2-40B4-BE49-F238E27FC236}">
                <a16:creationId xmlns:a16="http://schemas.microsoft.com/office/drawing/2014/main" id="{955354D3-F911-40DA-B912-368BCE762D2D}"/>
              </a:ext>
            </a:extLst>
          </p:cNvPr>
          <p:cNvPicPr/>
          <p:nvPr/>
        </p:nvPicPr>
        <p:blipFill rotWithShape="1">
          <a:blip r:embed="rId3" cstate="print">
            <a:extLst>
              <a:ext uri="{28A0092B-C50C-407E-A947-70E740481C1C}">
                <a14:useLocalDpi xmlns:a14="http://schemas.microsoft.com/office/drawing/2010/main" val="0"/>
              </a:ext>
            </a:extLst>
          </a:blip>
          <a:srcRect l="4704" t="11212" r="8397" b="4130"/>
          <a:stretch/>
        </p:blipFill>
        <p:spPr bwMode="auto">
          <a:xfrm>
            <a:off x="477534" y="1604822"/>
            <a:ext cx="7800196" cy="4740907"/>
          </a:xfrm>
          <a:prstGeom prst="rect">
            <a:avLst/>
          </a:prstGeom>
          <a:noFill/>
          <a:ln>
            <a:noFill/>
          </a:ln>
          <a:extLst>
            <a:ext uri="{53640926-AAD7-44D8-BBD7-CCE9431645EC}">
              <a14:shadowObscured xmlns:a14="http://schemas.microsoft.com/office/drawing/2010/main"/>
            </a:ext>
          </a:extLst>
        </p:spPr>
      </p:pic>
      <p:sp>
        <p:nvSpPr>
          <p:cNvPr id="3" name="ZoneTexte 2">
            <a:extLst>
              <a:ext uri="{FF2B5EF4-FFF2-40B4-BE49-F238E27FC236}">
                <a16:creationId xmlns:a16="http://schemas.microsoft.com/office/drawing/2014/main" id="{7291C6A8-F57E-EEF4-C2C9-D0C6387F875E}"/>
              </a:ext>
            </a:extLst>
          </p:cNvPr>
          <p:cNvSpPr txBox="1"/>
          <p:nvPr/>
        </p:nvSpPr>
        <p:spPr>
          <a:xfrm>
            <a:off x="251520" y="1181090"/>
            <a:ext cx="2448272" cy="338554"/>
          </a:xfrm>
          <a:prstGeom prst="rect">
            <a:avLst/>
          </a:prstGeom>
          <a:noFill/>
        </p:spPr>
        <p:txBody>
          <a:bodyPr wrap="square">
            <a:spAutoFit/>
          </a:bodyPr>
          <a:lstStyle/>
          <a:p>
            <a:r>
              <a:rPr lang="fr-FR" sz="1600" b="1" dirty="0">
                <a:solidFill>
                  <a:srgbClr val="FF0066"/>
                </a:solidFill>
                <a:effectLst/>
                <a:latin typeface="Arial" panose="020B0604020202020204" pitchFamily="34" charset="0"/>
                <a:ea typeface="Calibri" panose="020F0502020204030204" pitchFamily="34" charset="0"/>
                <a:cs typeface="Times New Roman" panose="02020603050405020304" pitchFamily="18" charset="0"/>
              </a:rPr>
              <a:t>La route de la soie</a:t>
            </a:r>
            <a:endParaRPr lang="fr-FR" sz="1600" dirty="0"/>
          </a:p>
        </p:txBody>
      </p:sp>
      <p:sp>
        <p:nvSpPr>
          <p:cNvPr id="4" name="Rectangle 15">
            <a:extLst>
              <a:ext uri="{FF2B5EF4-FFF2-40B4-BE49-F238E27FC236}">
                <a16:creationId xmlns:a16="http://schemas.microsoft.com/office/drawing/2014/main" id="{B604AEA6-DD5D-04D9-562F-D1ED61BEF073}"/>
              </a:ext>
            </a:extLst>
          </p:cNvPr>
          <p:cNvSpPr>
            <a:spLocks noChangeArrowheads="1"/>
          </p:cNvSpPr>
          <p:nvPr/>
        </p:nvSpPr>
        <p:spPr bwMode="auto">
          <a:xfrm>
            <a:off x="8396361" y="5984536"/>
            <a:ext cx="561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fr-FR" altLang="zh-CN" dirty="0"/>
              <a:t> </a:t>
            </a:r>
            <a:r>
              <a:rPr lang="fr-FR" altLang="zh-CN" b="1" dirty="0">
                <a:solidFill>
                  <a:srgbClr val="C00000"/>
                </a:solidFill>
                <a:sym typeface="Symbol" panose="05050102010706020507" pitchFamily="18" charset="2"/>
                <a:hlinkClick r:id="rId4" action="ppaction://hlinksldjump">
                  <a:extLst>
                    <a:ext uri="{A12FA001-AC4F-418D-AE19-62706E023703}">
                      <ahyp:hlinkClr xmlns:ahyp="http://schemas.microsoft.com/office/drawing/2018/hyperlinkcolor" val="tx"/>
                    </a:ext>
                  </a:extLst>
                </a:hlinkClick>
              </a:rPr>
              <a:t></a:t>
            </a:r>
            <a:endParaRPr lang="fr-FR" altLang="fr-FR" b="1" dirty="0">
              <a:solidFill>
                <a:srgbClr val="C00000"/>
              </a:solidFill>
              <a:sym typeface="Symbol" panose="05050102010706020507" pitchFamily="18" charset="2"/>
            </a:endParaRPr>
          </a:p>
        </p:txBody>
      </p:sp>
      <p:sp>
        <p:nvSpPr>
          <p:cNvPr id="2" name="ZoneTexte 1">
            <a:extLst>
              <a:ext uri="{FF2B5EF4-FFF2-40B4-BE49-F238E27FC236}">
                <a16:creationId xmlns:a16="http://schemas.microsoft.com/office/drawing/2014/main" id="{84121420-1A86-3CA4-5E02-82FD531174C8}"/>
              </a:ext>
            </a:extLst>
          </p:cNvPr>
          <p:cNvSpPr txBox="1"/>
          <p:nvPr/>
        </p:nvSpPr>
        <p:spPr>
          <a:xfrm>
            <a:off x="500747" y="735922"/>
            <a:ext cx="8176022" cy="461665"/>
          </a:xfrm>
          <a:prstGeom prst="rect">
            <a:avLst/>
          </a:prstGeom>
          <a:noFill/>
        </p:spPr>
        <p:txBody>
          <a:bodyPr wrap="square">
            <a:spAutoFit/>
          </a:bodyPr>
          <a:lstStyle/>
          <a:p>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Le commerce dans l’</a:t>
            </a:r>
            <a:r>
              <a:rPr lang="fr-FR" b="1" dirty="0">
                <a:solidFill>
                  <a:srgbClr val="0000FF"/>
                </a:solidFill>
                <a:latin typeface="Arial" panose="020B0604020202020204" pitchFamily="34" charset="0"/>
                <a:ea typeface="Calibri" panose="020F0502020204030204" pitchFamily="34" charset="0"/>
                <a:cs typeface="Times New Roman" panose="02020603050405020304" pitchFamily="18" charset="0"/>
              </a:rPr>
              <a:t>Antiquité et au Moyen-Age</a:t>
            </a:r>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 </a:t>
            </a:r>
            <a:r>
              <a:rPr lang="fr-FR" sz="2400" b="1" dirty="0">
                <a:solidFill>
                  <a:srgbClr val="3333FF"/>
                </a:solidFill>
                <a:effectLst/>
                <a:latin typeface="Arial" panose="020B0604020202020204" pitchFamily="34" charset="0"/>
                <a:ea typeface="Calibri" panose="020F0502020204030204" pitchFamily="34" charset="0"/>
                <a:cs typeface="Times New Roman" panose="02020603050405020304" pitchFamily="18" charset="0"/>
              </a:rPr>
              <a:t>(5/9)</a:t>
            </a:r>
            <a:endParaRPr lang="fr-FR" dirty="0">
              <a:solidFill>
                <a:srgbClr val="3333FF"/>
              </a:solidFill>
            </a:endParaRPr>
          </a:p>
        </p:txBody>
      </p:sp>
      <p:sp>
        <p:nvSpPr>
          <p:cNvPr id="5" name="Rectangle 15">
            <a:extLst>
              <a:ext uri="{FF2B5EF4-FFF2-40B4-BE49-F238E27FC236}">
                <a16:creationId xmlns:a16="http://schemas.microsoft.com/office/drawing/2014/main" id="{404DC83B-F4B7-AF65-B7A4-1BD02460C717}"/>
              </a:ext>
            </a:extLst>
          </p:cNvPr>
          <p:cNvSpPr>
            <a:spLocks noChangeArrowheads="1"/>
          </p:cNvSpPr>
          <p:nvPr/>
        </p:nvSpPr>
        <p:spPr bwMode="auto">
          <a:xfrm>
            <a:off x="8385478" y="4028037"/>
            <a:ext cx="561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fr-FR" altLang="zh-CN" dirty="0"/>
              <a:t> </a:t>
            </a:r>
            <a:r>
              <a:rPr lang="fr-FR" altLang="zh-CN" b="1" dirty="0">
                <a:solidFill>
                  <a:srgbClr val="C00000"/>
                </a:solidFill>
                <a:sym typeface="Symbol" panose="05050102010706020507" pitchFamily="18" charset="2"/>
                <a:hlinkClick r:id="rId5" action="ppaction://hlinksldjump">
                  <a:extLst>
                    <a:ext uri="{A12FA001-AC4F-418D-AE19-62706E023703}">
                      <ahyp:hlinkClr xmlns:ahyp="http://schemas.microsoft.com/office/drawing/2018/hyperlinkcolor" val="tx"/>
                    </a:ext>
                  </a:extLst>
                </a:hlinkClick>
              </a:rPr>
              <a:t></a:t>
            </a:r>
            <a:endParaRPr lang="fr-FR" altLang="fr-FR" b="1" dirty="0">
              <a:solidFill>
                <a:srgbClr val="C00000"/>
              </a:solidFill>
              <a:sym typeface="Symbol" panose="05050102010706020507" pitchFamily="18" charset="2"/>
            </a:endParaRPr>
          </a:p>
        </p:txBody>
      </p:sp>
    </p:spTree>
    <p:extLst>
      <p:ext uri="{BB962C8B-B14F-4D97-AF65-F5344CB8AC3E}">
        <p14:creationId xmlns:p14="http://schemas.microsoft.com/office/powerpoint/2010/main" val="394835999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4A13E1E8-4833-4C5D-B57E-D4C74CF77EFD}"/>
              </a:ext>
            </a:extLst>
          </p:cNvPr>
          <p:cNvSpPr txBox="1"/>
          <p:nvPr/>
        </p:nvSpPr>
        <p:spPr>
          <a:xfrm>
            <a:off x="136632" y="824160"/>
            <a:ext cx="8870735" cy="5540491"/>
          </a:xfrm>
          <a:prstGeom prst="rect">
            <a:avLst/>
          </a:prstGeom>
          <a:noFill/>
        </p:spPr>
        <p:txBody>
          <a:bodyPr wrap="square">
            <a:spAutoFit/>
          </a:bodyPr>
          <a:lstStyle/>
          <a:p>
            <a:pPr marL="174625" marR="0" lvl="0" indent="0" algn="just" defTabSz="914400" rtl="0" eaLnBrk="0" fontAlgn="base" latinLnBrk="0" hangingPunct="0">
              <a:lnSpc>
                <a:spcPct val="250000"/>
              </a:lnSpc>
              <a:spcBef>
                <a:spcPts val="0"/>
              </a:spcBef>
              <a:spcAft>
                <a:spcPct val="0"/>
              </a:spcAft>
              <a:buClrTx/>
              <a:buSzTx/>
              <a:buFontTx/>
              <a:buNone/>
              <a:tabLst/>
              <a:defRPr/>
            </a:pPr>
            <a:r>
              <a:rPr kumimoji="0" lang="fr-FR" sz="1800" b="1" i="0" strike="noStrike" kern="1200" cap="none" spc="0" normalizeH="0" baseline="0" noProof="0" dirty="0">
                <a:ln>
                  <a:noFill/>
                </a:ln>
                <a:solidFill>
                  <a:srgbClr val="C00000"/>
                </a:solidFill>
                <a:effectLst/>
                <a:uLnTx/>
                <a:uFillTx/>
                <a:latin typeface="Arial" panose="020B0604020202020204" pitchFamily="34" charset="0"/>
                <a:ea typeface="Calibri" panose="020F0502020204030204" pitchFamily="34" charset="0"/>
                <a:cs typeface="Times New Roman" panose="02020603050405020304" pitchFamily="18" charset="0"/>
              </a:rPr>
              <a:t>Le commerce au Moyen-Age (600 après J.C – 1500 après J.C.) (1/4)</a:t>
            </a:r>
            <a:endParaRPr lang="fr-FR" sz="18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endParaRPr>
          </a:p>
          <a:p>
            <a:pPr marL="174625" algn="just">
              <a:lnSpc>
                <a:spcPct val="150000"/>
              </a:lnSpc>
              <a:spcBef>
                <a:spcPts val="0"/>
              </a:spcBef>
            </a:pPr>
            <a:r>
              <a:rPr lang="fr-FR" sz="1600" b="1" dirty="0">
                <a:effectLst/>
                <a:latin typeface="Arial" panose="020B0604020202020204" pitchFamily="34" charset="0"/>
                <a:ea typeface="Calibri" panose="020F0502020204030204" pitchFamily="34" charset="0"/>
              </a:rPr>
              <a:t>Plusieurs causes furent à l’origine de ces comportements nouveaux :</a:t>
            </a:r>
          </a:p>
          <a:p>
            <a:pPr marL="460375" indent="-285750" algn="just">
              <a:lnSpc>
                <a:spcPct val="150000"/>
              </a:lnSpc>
              <a:buFont typeface="Arial" panose="020B0604020202020204" pitchFamily="34" charset="0"/>
              <a:buChar char="•"/>
            </a:pPr>
            <a:r>
              <a:rPr lang="fr-FR" sz="1600" b="1" dirty="0">
                <a:effectLst/>
                <a:latin typeface="Arial" panose="020B0604020202020204" pitchFamily="34" charset="0"/>
                <a:ea typeface="Calibri" panose="020F0502020204030204" pitchFamily="34" charset="0"/>
              </a:rPr>
              <a:t>les cellules féodales laissèrent la place à des monarchies centralisées qui favorisèrent le développement des industries,</a:t>
            </a:r>
          </a:p>
          <a:p>
            <a:pPr marL="460375" indent="-285750" algn="just">
              <a:lnSpc>
                <a:spcPct val="150000"/>
              </a:lnSpc>
              <a:buFont typeface="Arial" panose="020B0604020202020204" pitchFamily="34" charset="0"/>
              <a:buChar char="•"/>
            </a:pPr>
            <a:r>
              <a:rPr lang="fr-FR" sz="1600" b="1" dirty="0">
                <a:effectLst/>
                <a:latin typeface="Arial" panose="020B0604020202020204" pitchFamily="34" charset="0"/>
                <a:ea typeface="Calibri" panose="020F0502020204030204" pitchFamily="34" charset="0"/>
              </a:rPr>
              <a:t>par les richesses qu’elles ramenaient, les aventures et les explorations comme celles de Marco Polo menées à l'étranger suscitèrent l’esprit du gain,</a:t>
            </a:r>
          </a:p>
          <a:p>
            <a:pPr marL="460375" indent="-285750" algn="just">
              <a:lnSpc>
                <a:spcPct val="150000"/>
              </a:lnSpc>
              <a:buFont typeface="Arial" panose="020B0604020202020204" pitchFamily="34" charset="0"/>
              <a:buChar char="•"/>
            </a:pPr>
            <a:r>
              <a:rPr lang="fr-FR" sz="1600" b="1" dirty="0">
                <a:latin typeface="Arial" panose="020B0604020202020204" pitchFamily="34" charset="0"/>
                <a:ea typeface="Calibri" panose="020F0502020204030204" pitchFamily="34" charset="0"/>
              </a:rPr>
              <a:t>le lent déclin de la religiosité, la vie sur terre prenant plus d’importance ainsi que la recherche du confort et des richesses. L</a:t>
            </a:r>
            <a:r>
              <a:rPr lang="fr-FR" sz="1600" b="1" dirty="0">
                <a:effectLst/>
                <a:latin typeface="Arial" panose="020B0604020202020204" pitchFamily="34" charset="0"/>
                <a:ea typeface="Calibri" panose="020F0502020204030204" pitchFamily="34" charset="0"/>
                <a:cs typeface="Times New Roman" panose="02020603050405020304" pitchFamily="18" charset="0"/>
              </a:rPr>
              <a:t>es religions commencèrent à organiser les marchés sous l’action des moines franciscains qui comprirent le rôle que pourrait jouer l’accès au crédit pour aider les pauvres. Du commerce international aux foires locales, tout en vint à être accompli à travers des réseaux sociaux définis et régulés par les autorités religieuses</a:t>
            </a:r>
            <a:r>
              <a:rPr lang="fr-FR" sz="1600" b="1" dirty="0">
                <a:latin typeface="Arial" panose="020B0604020202020204" pitchFamily="34" charset="0"/>
                <a:ea typeface="Calibri" panose="020F0502020204030204" pitchFamily="34" charset="0"/>
                <a:cs typeface="Times New Roman" panose="02020603050405020304" pitchFamily="18" charset="0"/>
              </a:rPr>
              <a:t>,</a:t>
            </a:r>
          </a:p>
          <a:p>
            <a:pPr marL="460375" indent="-285750" algn="just">
              <a:lnSpc>
                <a:spcPct val="150000"/>
              </a:lnSpc>
              <a:buFont typeface="Arial" panose="020B0604020202020204" pitchFamily="34" charset="0"/>
              <a:buChar char="•"/>
            </a:pPr>
            <a:r>
              <a:rPr lang="fr-FR" sz="1600" b="1" dirty="0">
                <a:latin typeface="Arial" panose="020B0604020202020204" pitchFamily="34" charset="0"/>
                <a:ea typeface="Calibri" panose="020F0502020204030204" pitchFamily="34" charset="0"/>
              </a:rPr>
              <a:t>la construction de 1 000 cités correctement approvisionnées et reliées par des routes praticables qui rendirent familier l’argent et l’habitude d’acheter et de vendre,</a:t>
            </a:r>
            <a:endParaRPr lang="fr-FR" sz="1600" b="1"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8" name="ZoneTexte 7">
            <a:extLst>
              <a:ext uri="{FF2B5EF4-FFF2-40B4-BE49-F238E27FC236}">
                <a16:creationId xmlns:a16="http://schemas.microsoft.com/office/drawing/2014/main" id="{64BC66B2-1358-4E65-95AA-5251A1F41834}"/>
              </a:ext>
            </a:extLst>
          </p:cNvPr>
          <p:cNvSpPr txBox="1"/>
          <p:nvPr/>
        </p:nvSpPr>
        <p:spPr>
          <a:xfrm>
            <a:off x="827584" y="627280"/>
            <a:ext cx="7919422" cy="461665"/>
          </a:xfrm>
          <a:prstGeom prst="rect">
            <a:avLst/>
          </a:prstGeom>
          <a:noFill/>
        </p:spPr>
        <p:txBody>
          <a:bodyPr wrap="square">
            <a:spAutoFit/>
          </a:bodyPr>
          <a:lstStyle/>
          <a:p>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Le commerce dans l’</a:t>
            </a:r>
            <a:r>
              <a:rPr lang="fr-FR" b="1" dirty="0">
                <a:solidFill>
                  <a:srgbClr val="0000FF"/>
                </a:solidFill>
                <a:latin typeface="Arial" panose="020B0604020202020204" pitchFamily="34" charset="0"/>
                <a:ea typeface="Calibri" panose="020F0502020204030204" pitchFamily="34" charset="0"/>
                <a:cs typeface="Times New Roman" panose="02020603050405020304" pitchFamily="18" charset="0"/>
              </a:rPr>
              <a:t>Antiquité et au Moyen-Age</a:t>
            </a:r>
            <a:r>
              <a:rPr lang="fr-FR" sz="2400" b="1"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rPr>
              <a:t> </a:t>
            </a:r>
            <a:r>
              <a:rPr lang="fr-FR" sz="2400" b="1" dirty="0">
                <a:solidFill>
                  <a:srgbClr val="3333FF"/>
                </a:solidFill>
                <a:effectLst/>
                <a:latin typeface="Arial" panose="020B0604020202020204" pitchFamily="34" charset="0"/>
                <a:ea typeface="Calibri" panose="020F0502020204030204" pitchFamily="34" charset="0"/>
                <a:cs typeface="Times New Roman" panose="02020603050405020304" pitchFamily="18" charset="0"/>
              </a:rPr>
              <a:t>(6/9)</a:t>
            </a:r>
            <a:endParaRPr lang="fr-FR" dirty="0">
              <a:solidFill>
                <a:srgbClr val="3333FF"/>
              </a:solidFill>
            </a:endParaRPr>
          </a:p>
        </p:txBody>
      </p:sp>
      <p:sp>
        <p:nvSpPr>
          <p:cNvPr id="5" name="Espace réservé du pied de page 4">
            <a:extLst>
              <a:ext uri="{FF2B5EF4-FFF2-40B4-BE49-F238E27FC236}">
                <a16:creationId xmlns:a16="http://schemas.microsoft.com/office/drawing/2014/main" id="{BCFE4D2C-9046-6B55-C20E-F5A4EB1AF8FB}"/>
              </a:ext>
            </a:extLst>
          </p:cNvPr>
          <p:cNvSpPr>
            <a:spLocks noGrp="1"/>
          </p:cNvSpPr>
          <p:nvPr>
            <p:ph type="ftr" sz="quarter" idx="11"/>
          </p:nvPr>
        </p:nvSpPr>
        <p:spPr/>
        <p:txBody>
          <a:bodyPr/>
          <a:lstStyle/>
          <a:p>
            <a:pPr>
              <a:defRPr/>
            </a:pPr>
            <a:r>
              <a:rPr lang="fr-FR" dirty="0"/>
              <a:t>Michel Bau</a:t>
            </a:r>
            <a:r>
              <a:rPr lang="fr-FR" b="1" dirty="0"/>
              <a:t>pin</a:t>
            </a:r>
            <a:r>
              <a:rPr lang="fr-FR" dirty="0"/>
              <a:t> – Histoire du marché, du 14ème siècle à sa "disparition" depuis 1980 – UIA – 2022 / 2023</a:t>
            </a:r>
          </a:p>
        </p:txBody>
      </p:sp>
      <p:sp>
        <p:nvSpPr>
          <p:cNvPr id="3" name="ZoneTexte 2">
            <a:extLst>
              <a:ext uri="{FF2B5EF4-FFF2-40B4-BE49-F238E27FC236}">
                <a16:creationId xmlns:a16="http://schemas.microsoft.com/office/drawing/2014/main" id="{FC82A01E-1A30-9806-C771-22F1A9A34BBD}"/>
              </a:ext>
            </a:extLst>
          </p:cNvPr>
          <p:cNvSpPr txBox="1"/>
          <p:nvPr/>
        </p:nvSpPr>
        <p:spPr>
          <a:xfrm>
            <a:off x="8172400" y="6100588"/>
            <a:ext cx="432048" cy="461665"/>
          </a:xfrm>
          <a:prstGeom prst="rect">
            <a:avLst/>
          </a:prstGeom>
          <a:noFill/>
        </p:spPr>
        <p:txBody>
          <a:bodyPr wrap="square">
            <a:spAutoFit/>
          </a:bodyPr>
          <a:lstStyle/>
          <a:p>
            <a:r>
              <a:rPr lang="fr-FR" sz="24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sym typeface="Symbol" panose="05050102010706020507" pitchFamily="18" charset="2"/>
                <a:hlinkClick r:id="rId2" action="ppaction://hlinksldjump">
                  <a:extLst>
                    <a:ext uri="{A12FA001-AC4F-418D-AE19-62706E023703}">
                      <ahyp:hlinkClr xmlns:ahyp="http://schemas.microsoft.com/office/drawing/2018/hyperlinkcolor" val="tx"/>
                    </a:ext>
                  </a:extLst>
                </a:hlinkClick>
              </a:rPr>
              <a:t></a:t>
            </a:r>
            <a:endParaRPr lang="fr-FR" dirty="0">
              <a:solidFill>
                <a:srgbClr val="FF0000"/>
              </a:solidFill>
            </a:endParaRPr>
          </a:p>
        </p:txBody>
      </p:sp>
    </p:spTree>
    <p:extLst>
      <p:ext uri="{BB962C8B-B14F-4D97-AF65-F5344CB8AC3E}">
        <p14:creationId xmlns:p14="http://schemas.microsoft.com/office/powerpoint/2010/main" val="9419165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18044</TotalTime>
  <Words>5939</Words>
  <Application>Microsoft Office PowerPoint</Application>
  <PresentationFormat>Affichage à l'écran (4:3)</PresentationFormat>
  <Paragraphs>245</Paragraphs>
  <Slides>33</Slides>
  <Notes>11</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33</vt:i4>
      </vt:variant>
    </vt:vector>
  </HeadingPairs>
  <TitlesOfParts>
    <vt:vector size="42" baseType="lpstr">
      <vt:lpstr>Arial Unicode MS</vt:lpstr>
      <vt:lpstr>Arial</vt:lpstr>
      <vt:lpstr>Calibri</vt:lpstr>
      <vt:lpstr>Constantia</vt:lpstr>
      <vt:lpstr>Times New Roman</vt:lpstr>
      <vt:lpstr>Ubuntu</vt:lpstr>
      <vt:lpstr>Wingdings</vt:lpstr>
      <vt:lpstr>Wingdings 2</vt:lpstr>
      <vt:lpstr>Débit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IUT Cherbourg Manche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Aucun titre de diapositive</dc:title>
  <dc:creator>Michel Baupin</dc:creator>
  <cp:lastModifiedBy>Michel Baupin</cp:lastModifiedBy>
  <cp:revision>893</cp:revision>
  <cp:lastPrinted>2022-11-08T08:06:40Z</cp:lastPrinted>
  <dcterms:created xsi:type="dcterms:W3CDTF">2001-05-02T08:42:12Z</dcterms:created>
  <dcterms:modified xsi:type="dcterms:W3CDTF">2023-04-01T08:27:04Z</dcterms:modified>
</cp:coreProperties>
</file>